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9" r:id="rId5"/>
    <p:sldId id="276" r:id="rId6"/>
    <p:sldId id="277" r:id="rId7"/>
    <p:sldId id="272" r:id="rId8"/>
    <p:sldId id="270" r:id="rId9"/>
    <p:sldId id="271" r:id="rId10"/>
    <p:sldId id="273" r:id="rId11"/>
    <p:sldId id="274" r:id="rId12"/>
    <p:sldId id="275" r:id="rId13"/>
    <p:sldId id="265" r:id="rId14"/>
    <p:sldId id="260" r:id="rId15"/>
    <p:sldId id="278" r:id="rId16"/>
    <p:sldId id="266" r:id="rId17"/>
    <p:sldId id="267" r:id="rId18"/>
  </p:sldIdLst>
  <p:sldSz cx="18288000" cy="10287000"/>
  <p:notesSz cx="6858000" cy="9144000"/>
  <p:embeddedFontLst>
    <p:embeddedFont>
      <p:font typeface="Pretendard Black" panose="02000A03000000020004" pitchFamily="50" charset="-127"/>
      <p:bold r:id="rId20"/>
    </p:embeddedFont>
    <p:embeddedFont>
      <p:font typeface="Pretendard ExtraBold" panose="02000903000000020004" pitchFamily="50" charset="-127"/>
      <p:bold r:id="rId21"/>
    </p:embeddedFont>
    <p:embeddedFont>
      <p:font typeface="Pretendard Medium" panose="02000603000000020004" pitchFamily="50" charset="-127"/>
      <p:regular r:id="rId22"/>
    </p:embeddedFont>
    <p:embeddedFont>
      <p:font typeface="Pretendard SemiBold" panose="02000703000000020004" pitchFamily="50" charset="-127"/>
      <p:bold r:id="rId23"/>
    </p:embeddedFont>
    <p:embeddedFont>
      <p:font typeface="Telegraf" panose="020B0600000101010101" charset="0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8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000000"/>
    <a:srgbClr val="293F30"/>
    <a:srgbClr val="FBFFF7"/>
    <a:srgbClr val="8B0B0B"/>
    <a:srgbClr val="FFFFFF"/>
    <a:srgbClr val="234600"/>
    <a:srgbClr val="EAFFD5"/>
    <a:srgbClr val="274467"/>
    <a:srgbClr val="904B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262" autoAdjust="0"/>
  </p:normalViewPr>
  <p:slideViewPr>
    <p:cSldViewPr>
      <p:cViewPr varScale="1">
        <p:scale>
          <a:sx n="69" d="100"/>
          <a:sy n="69" d="100"/>
        </p:scale>
        <p:origin x="300" y="72"/>
      </p:cViewPr>
      <p:guideLst>
        <p:guide orient="horz" pos="4008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75" d="100"/>
          <a:sy n="75" d="100"/>
        </p:scale>
        <p:origin x="4644" y="14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923245-E552-48BA-B8B1-19807EE34EBA}" type="datetimeFigureOut">
              <a:rPr lang="ko-KR" altLang="en-US" smtClean="0"/>
              <a:t>25-04-29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A1428C-5AAB-4056-BE1F-DCBF52526D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686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7212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DACAB-9E50-22E4-8F4F-1A4F02569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DD01302-2A08-547F-244F-2C9BE01641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9FC72B7-4253-5CFD-143A-C87454AEA9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54B238-F362-94EC-5499-0CFA87CA3A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062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43F40-F29D-2451-AABF-218878FD1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F666B8F-899D-9671-00CE-E1A4985278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D98C270-171E-F867-B7A8-73F0DB69CD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6FA811-6789-4892-6FFA-E2CD0564D9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6016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804F3-30EC-2037-A17F-B7205E427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E6CACF6-11CA-216B-CEB6-E048F4EC1D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325900A-3270-D663-E8F8-D3DC29E5E2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9E37B1-4DD2-9677-FF86-F6BB22E5B4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985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283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2284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87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879407-C36C-7D3F-F205-AFFE0381C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B81E98A-C17D-9435-A560-B538273BC3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DEE58E9-BF75-5907-E017-F661575C08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ABC551-9101-BBA8-817B-A1F6D624A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861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2EAD9-26F0-8392-75BE-A208CAE17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C627C94-C4B3-DF8C-5FC6-61AC6C0F80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D521F6A-E8B2-DEB5-9567-4B6901744D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AD1C18-3778-5371-6D10-B26E577A71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678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49A9E-30DC-BF9C-F793-2E052F7A6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DEE40EF-7F87-F991-7DC5-CC538981BF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1D9B8C4-567F-E1C9-43F3-46CEBD857B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3F1CBB-607F-EAE6-D82D-C90C41702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726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B899B-C873-6B85-22CE-97F069838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511E15F-8DFC-8CA5-A578-C428B02E11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077651D-A6E1-5A7B-00B9-40609BE6AE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A51846-E211-47CC-D3D2-4FA9C24D3E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203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2C03F-39C8-34F1-3C4C-8668827B5C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AAB076A-8A2E-B667-6470-6703F54052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3FC759E-7DC1-C242-0CFF-07A712E894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1AF350-ACA7-D840-EBED-DFF2237527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328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1F350-0CA9-F249-1737-DE1D703907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1C622FF-0A60-65A6-3D3D-01B32DF607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C9C2A57-95EC-4217-6D2B-A06B19396D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94DD1FE-D051-3DE6-CAE2-3668DF907B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1428C-5AAB-4056-BE1F-DCBF52526D8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479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45C1-DC5A-45B4-BB43-92FFD92307D3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54019-6B56-4568-B6CD-969F29D34C2E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4439-ABA9-4810-AE16-1FFF9155A77F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87C6-D7A0-420C-B7D6-437EC6936846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ED98B8-5C70-4507-B457-2FFE116D64D3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8FF95-D30A-4277-97CB-EA63C4CE1679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BF61-A6D3-469A-A25A-23163638B1F9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F5E15-E6F3-422F-9B02-C329BCC4FCBC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AE45D-36EF-4C15-89BB-E4DA3F2E713D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D212F-1253-41E1-9D56-3B2D6D82A012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59593-88B7-4D06-A829-79D900ED133E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E016B-4625-408C-8828-79D2261D481D}" type="datetime1">
              <a:rPr lang="en-US" altLang="ko-KR" smtClean="0"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078200" y="98679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88888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14800" y="8086553"/>
            <a:ext cx="3352800" cy="753157"/>
            <a:chOff x="0" y="-38100"/>
            <a:chExt cx="720642" cy="19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0642" cy="160262"/>
            </a:xfrm>
            <a:custGeom>
              <a:avLst/>
              <a:gdLst/>
              <a:ahLst/>
              <a:cxnLst/>
              <a:rect l="l" t="t" r="r" b="b"/>
              <a:pathLst>
                <a:path w="720642" h="160262">
                  <a:moveTo>
                    <a:pt x="33953" y="0"/>
                  </a:moveTo>
                  <a:lnTo>
                    <a:pt x="686689" y="0"/>
                  </a:lnTo>
                  <a:cubicBezTo>
                    <a:pt x="705441" y="0"/>
                    <a:pt x="720642" y="15201"/>
                    <a:pt x="720642" y="33953"/>
                  </a:cubicBezTo>
                  <a:lnTo>
                    <a:pt x="720642" y="126309"/>
                  </a:lnTo>
                  <a:cubicBezTo>
                    <a:pt x="720642" y="145061"/>
                    <a:pt x="705441" y="160262"/>
                    <a:pt x="686689" y="160262"/>
                  </a:cubicBezTo>
                  <a:lnTo>
                    <a:pt x="33953" y="160262"/>
                  </a:lnTo>
                  <a:cubicBezTo>
                    <a:pt x="15201" y="160262"/>
                    <a:pt x="0" y="145061"/>
                    <a:pt x="0" y="126309"/>
                  </a:cubicBezTo>
                  <a:lnTo>
                    <a:pt x="0" y="33953"/>
                  </a:lnTo>
                  <a:cubicBezTo>
                    <a:pt x="0" y="15201"/>
                    <a:pt x="15201" y="0"/>
                    <a:pt x="339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333333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0642" cy="198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13363" y="8231214"/>
            <a:ext cx="2061234" cy="608496"/>
            <a:chOff x="0" y="0"/>
            <a:chExt cx="542877" cy="1602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42877" cy="160262"/>
            </a:xfrm>
            <a:custGeom>
              <a:avLst/>
              <a:gdLst/>
              <a:ahLst/>
              <a:cxnLst/>
              <a:rect l="l" t="t" r="r" b="b"/>
              <a:pathLst>
                <a:path w="542877" h="160262">
                  <a:moveTo>
                    <a:pt x="45072" y="0"/>
                  </a:moveTo>
                  <a:lnTo>
                    <a:pt x="497805" y="0"/>
                  </a:lnTo>
                  <a:cubicBezTo>
                    <a:pt x="509759" y="0"/>
                    <a:pt x="521223" y="4749"/>
                    <a:pt x="529675" y="13201"/>
                  </a:cubicBezTo>
                  <a:cubicBezTo>
                    <a:pt x="538128" y="21654"/>
                    <a:pt x="542877" y="33118"/>
                    <a:pt x="542877" y="45072"/>
                  </a:cubicBezTo>
                  <a:lnTo>
                    <a:pt x="542877" y="115191"/>
                  </a:lnTo>
                  <a:cubicBezTo>
                    <a:pt x="542877" y="127144"/>
                    <a:pt x="538128" y="138609"/>
                    <a:pt x="529675" y="147061"/>
                  </a:cubicBezTo>
                  <a:cubicBezTo>
                    <a:pt x="521223" y="155514"/>
                    <a:pt x="509759" y="160262"/>
                    <a:pt x="497805" y="160262"/>
                  </a:cubicBezTo>
                  <a:lnTo>
                    <a:pt x="45072" y="160262"/>
                  </a:lnTo>
                  <a:cubicBezTo>
                    <a:pt x="33118" y="160262"/>
                    <a:pt x="21654" y="155514"/>
                    <a:pt x="13201" y="147061"/>
                  </a:cubicBezTo>
                  <a:cubicBezTo>
                    <a:pt x="4749" y="138609"/>
                    <a:pt x="0" y="127144"/>
                    <a:pt x="0" y="115191"/>
                  </a:cubicBezTo>
                  <a:lnTo>
                    <a:pt x="0" y="45072"/>
                  </a:lnTo>
                  <a:cubicBezTo>
                    <a:pt x="0" y="33118"/>
                    <a:pt x="4749" y="21654"/>
                    <a:pt x="13201" y="13201"/>
                  </a:cubicBezTo>
                  <a:cubicBezTo>
                    <a:pt x="21654" y="4749"/>
                    <a:pt x="33118" y="0"/>
                    <a:pt x="45072" y="0"/>
                  </a:cubicBezTo>
                  <a:close/>
                </a:path>
              </a:pathLst>
            </a:custGeom>
            <a:solidFill>
              <a:srgbClr val="10402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42877" cy="198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717196" y="3425578"/>
            <a:ext cx="6945213" cy="3702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333333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윤고딕"/>
              </a:rPr>
              <a:t>산학프로젝트 중간 발표</a:t>
            </a:r>
            <a:endParaRPr lang="en-US" sz="2400" dirty="0">
              <a:solidFill>
                <a:srgbClr val="333333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윤고딕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284725" y="8370737"/>
            <a:ext cx="3106675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팀장 김가윤 </a:t>
            </a:r>
            <a:r>
              <a:rPr lang="en-US" altLang="ko-KR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(20213002)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713363" y="8370736"/>
            <a:ext cx="2061233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altLang="ko-KR" sz="2000" b="1" dirty="0">
                <a:solidFill>
                  <a:srgbClr val="FBFFF7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5</a:t>
            </a:r>
            <a:r>
              <a:rPr lang="ko-KR" altLang="en-US" sz="2000" b="1" dirty="0">
                <a:solidFill>
                  <a:srgbClr val="FBFFF7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조 오곡이들</a:t>
            </a:r>
            <a:endParaRPr lang="en-US" sz="2000" b="1" dirty="0">
              <a:solidFill>
                <a:srgbClr val="FBFFF7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pic>
        <p:nvPicPr>
          <p:cNvPr id="18" name="그림 17" descr="폰트, 그래픽, 스크린샷, 블랙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8CC7ECF-4A6C-0CF8-A62D-D9A89154E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6" t="33504" r="16165" b="37430"/>
          <a:stretch/>
        </p:blipFill>
        <p:spPr>
          <a:xfrm>
            <a:off x="1305422" y="1465512"/>
            <a:ext cx="7665142" cy="1820544"/>
          </a:xfrm>
          <a:prstGeom prst="rect">
            <a:avLst/>
          </a:prstGeom>
        </p:spPr>
      </p:pic>
      <p:sp>
        <p:nvSpPr>
          <p:cNvPr id="19" name="TextBox 10">
            <a:extLst>
              <a:ext uri="{FF2B5EF4-FFF2-40B4-BE49-F238E27FC236}">
                <a16:creationId xmlns:a16="http://schemas.microsoft.com/office/drawing/2014/main" id="{A250AF78-C52B-8313-7297-2F5E0CFF2FDE}"/>
              </a:ext>
            </a:extLst>
          </p:cNvPr>
          <p:cNvSpPr txBox="1"/>
          <p:nvPr/>
        </p:nvSpPr>
        <p:spPr>
          <a:xfrm>
            <a:off x="1828800" y="7612291"/>
            <a:ext cx="6945213" cy="3643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000" dirty="0">
                <a:solidFill>
                  <a:srgbClr val="2D392F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윤고딕"/>
              </a:rPr>
              <a:t>산학프로젝트</a:t>
            </a:r>
            <a:r>
              <a:rPr lang="en-US" altLang="ko-KR" sz="2000" dirty="0">
                <a:solidFill>
                  <a:srgbClr val="2D392F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윤고딕"/>
              </a:rPr>
              <a:t>1(06) – </a:t>
            </a:r>
            <a:r>
              <a:rPr lang="ko-KR" altLang="en-US" sz="2000" dirty="0" err="1">
                <a:solidFill>
                  <a:srgbClr val="2D392F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윤고딕"/>
              </a:rPr>
              <a:t>강문수</a:t>
            </a:r>
            <a:r>
              <a:rPr lang="ko-KR" altLang="en-US" sz="2000" dirty="0">
                <a:solidFill>
                  <a:srgbClr val="2D392F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윤고딕"/>
              </a:rPr>
              <a:t> 교수님</a:t>
            </a:r>
            <a:endParaRPr lang="en-US" sz="2000" dirty="0">
              <a:solidFill>
                <a:srgbClr val="2D392F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윤고딕"/>
            </a:endParaRP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8C871912-C919-8F9E-41EC-A52F93930D31}"/>
              </a:ext>
            </a:extLst>
          </p:cNvPr>
          <p:cNvSpPr txBox="1"/>
          <p:nvPr/>
        </p:nvSpPr>
        <p:spPr>
          <a:xfrm>
            <a:off x="9317438" y="2413884"/>
            <a:ext cx="6945213" cy="3702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333333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윤고딕"/>
              </a:rPr>
              <a:t>쉽고 효과적인 건강 관리 플랫폼</a:t>
            </a:r>
            <a:endParaRPr lang="en-US" sz="2400" dirty="0">
              <a:solidFill>
                <a:srgbClr val="333333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윤고딕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B57388-56D1-7F61-F7C7-57605D545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91A905DA-E4C0-8CD5-CC13-0FF0902B148D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2.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서비스 소개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928104B8-90E9-2A4C-A7D8-F733B3A1C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5" name="TextBox 10">
            <a:extLst>
              <a:ext uri="{FF2B5EF4-FFF2-40B4-BE49-F238E27FC236}">
                <a16:creationId xmlns:a16="http://schemas.microsoft.com/office/drawing/2014/main" id="{22053211-92E7-0562-185E-6A7DCC80128B}"/>
              </a:ext>
            </a:extLst>
          </p:cNvPr>
          <p:cNvSpPr txBox="1"/>
          <p:nvPr/>
        </p:nvSpPr>
        <p:spPr>
          <a:xfrm>
            <a:off x="5077014" y="1076725"/>
            <a:ext cx="6352985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주요 </a:t>
            </a:r>
            <a:r>
              <a:rPr lang="en-US" altLang="ko-KR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UI </a:t>
            </a: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화면 설계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pic>
        <p:nvPicPr>
          <p:cNvPr id="3" name="그림 2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77A9771-B081-3B36-9A87-19B0E7B7D3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305" y="2621938"/>
            <a:ext cx="7996601" cy="5043124"/>
          </a:xfrm>
          <a:prstGeom prst="rect">
            <a:avLst/>
          </a:prstGeom>
          <a:ln w="9525">
            <a:solidFill>
              <a:srgbClr val="333333">
                <a:alpha val="50000"/>
              </a:srgbClr>
            </a:solidFill>
          </a:ln>
        </p:spPr>
      </p:pic>
      <p:pic>
        <p:nvPicPr>
          <p:cNvPr id="5" name="그림 4" descr="텍스트, 스크린샷, 디스플레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A7D7E73-C9EA-A003-27BF-D82635AF6C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"/>
          <a:stretch/>
        </p:blipFill>
        <p:spPr>
          <a:xfrm>
            <a:off x="9448800" y="2621938"/>
            <a:ext cx="8018895" cy="5043124"/>
          </a:xfrm>
          <a:prstGeom prst="rect">
            <a:avLst/>
          </a:prstGeom>
          <a:ln>
            <a:solidFill>
              <a:srgbClr val="333333">
                <a:alpha val="50000"/>
              </a:srgbClr>
            </a:solidFill>
          </a:ln>
        </p:spPr>
      </p:pic>
      <p:sp>
        <p:nvSpPr>
          <p:cNvPr id="6" name="TextBox 10">
            <a:extLst>
              <a:ext uri="{FF2B5EF4-FFF2-40B4-BE49-F238E27FC236}">
                <a16:creationId xmlns:a16="http://schemas.microsoft.com/office/drawing/2014/main" id="{3E13E136-3A0C-D13A-356F-D75BCE102943}"/>
              </a:ext>
            </a:extLst>
          </p:cNvPr>
          <p:cNvSpPr txBox="1"/>
          <p:nvPr/>
        </p:nvSpPr>
        <p:spPr>
          <a:xfrm>
            <a:off x="3378605" y="8191500"/>
            <a:ext cx="2880000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1. </a:t>
            </a: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서비스 시작 화면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0007E660-C49A-BEF0-1623-9A7AF7AC1CFF}"/>
              </a:ext>
            </a:extLst>
          </p:cNvPr>
          <p:cNvSpPr txBox="1"/>
          <p:nvPr/>
        </p:nvSpPr>
        <p:spPr>
          <a:xfrm>
            <a:off x="12029397" y="8191499"/>
            <a:ext cx="2880000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2.</a:t>
            </a: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 </a:t>
            </a:r>
            <a:r>
              <a:rPr lang="ko-KR" altLang="en-US" sz="2800" dirty="0" err="1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문진표</a:t>
            </a: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 작성 화면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</p:spTree>
    <p:extLst>
      <p:ext uri="{BB962C8B-B14F-4D97-AF65-F5344CB8AC3E}">
        <p14:creationId xmlns:p14="http://schemas.microsoft.com/office/powerpoint/2010/main" val="1342237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E8AB43-2812-F5E3-D604-1371F590B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67C9B382-2158-0FD2-D69E-0B4EDBBD3254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2.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서비스 소개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3A06D7E5-6597-FFC3-33CE-37590EF3C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5" name="TextBox 10">
            <a:extLst>
              <a:ext uri="{FF2B5EF4-FFF2-40B4-BE49-F238E27FC236}">
                <a16:creationId xmlns:a16="http://schemas.microsoft.com/office/drawing/2014/main" id="{A07F15D5-3535-D082-10C9-354562BB57F4}"/>
              </a:ext>
            </a:extLst>
          </p:cNvPr>
          <p:cNvSpPr txBox="1"/>
          <p:nvPr/>
        </p:nvSpPr>
        <p:spPr>
          <a:xfrm>
            <a:off x="5077014" y="1076725"/>
            <a:ext cx="6352985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주요 </a:t>
            </a:r>
            <a:r>
              <a:rPr lang="en-US" altLang="ko-KR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UI </a:t>
            </a: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화면 설계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DB7E72DC-3AC7-BA43-E967-4C6802B93F65}"/>
              </a:ext>
            </a:extLst>
          </p:cNvPr>
          <p:cNvSpPr txBox="1"/>
          <p:nvPr/>
        </p:nvSpPr>
        <p:spPr>
          <a:xfrm>
            <a:off x="2584247" y="8191499"/>
            <a:ext cx="4393795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3. </a:t>
            </a: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건강상태 분석 결과 화면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2C456889-0DC1-67E2-B675-869B3F151D6B}"/>
              </a:ext>
            </a:extLst>
          </p:cNvPr>
          <p:cNvSpPr txBox="1"/>
          <p:nvPr/>
        </p:nvSpPr>
        <p:spPr>
          <a:xfrm>
            <a:off x="11363991" y="8191498"/>
            <a:ext cx="4201203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4. </a:t>
            </a: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개인 맞춤 영양제 추천 화면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pic>
        <p:nvPicPr>
          <p:cNvPr id="4" name="그림 3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DE4C313-751F-8D47-D8B7-461EE820AF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48" y="2592909"/>
            <a:ext cx="7986995" cy="5072154"/>
          </a:xfrm>
          <a:prstGeom prst="rect">
            <a:avLst/>
          </a:prstGeom>
          <a:ln>
            <a:solidFill>
              <a:srgbClr val="333333">
                <a:alpha val="50000"/>
              </a:srgbClr>
            </a:solidFill>
          </a:ln>
        </p:spPr>
      </p:pic>
      <p:pic>
        <p:nvPicPr>
          <p:cNvPr id="9" name="그림 8" descr="텍스트, 스크린샷, 폰트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363122F-0988-094A-DB00-951469055E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096" y="2621938"/>
            <a:ext cx="7986995" cy="5043124"/>
          </a:xfrm>
          <a:prstGeom prst="rect">
            <a:avLst/>
          </a:prstGeom>
          <a:ln>
            <a:solidFill>
              <a:srgbClr val="333333">
                <a:alpha val="50000"/>
              </a:srgbClr>
            </a:solidFill>
          </a:ln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8FCDC651-CB40-B556-31BC-EDDDB222AD13}"/>
              </a:ext>
            </a:extLst>
          </p:cNvPr>
          <p:cNvSpPr/>
          <p:nvPr/>
        </p:nvSpPr>
        <p:spPr>
          <a:xfrm>
            <a:off x="2895600" y="2705100"/>
            <a:ext cx="1143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1BB9E1BA-4D37-2771-750B-0E2B1CA5730E}"/>
              </a:ext>
            </a:extLst>
          </p:cNvPr>
          <p:cNvSpPr txBox="1"/>
          <p:nvPr/>
        </p:nvSpPr>
        <p:spPr>
          <a:xfrm>
            <a:off x="1847349" y="2599078"/>
            <a:ext cx="1710735" cy="2885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ko-KR" altLang="en-US" sz="14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건강상태 분석</a:t>
            </a:r>
            <a:endParaRPr lang="en-US" sz="14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</p:spTree>
    <p:extLst>
      <p:ext uri="{BB962C8B-B14F-4D97-AF65-F5344CB8AC3E}">
        <p14:creationId xmlns:p14="http://schemas.microsoft.com/office/powerpoint/2010/main" val="2064773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6188FB-3C7A-D4B7-92E2-80211B482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572B6A51-899F-126E-DA69-0AE9614D3274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2.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서비스 소개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838C26E2-7DF4-E6ED-DABF-F97B84917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5" name="TextBox 10">
            <a:extLst>
              <a:ext uri="{FF2B5EF4-FFF2-40B4-BE49-F238E27FC236}">
                <a16:creationId xmlns:a16="http://schemas.microsoft.com/office/drawing/2014/main" id="{D4EF5315-523E-6F66-92A4-1CF772E724AF}"/>
              </a:ext>
            </a:extLst>
          </p:cNvPr>
          <p:cNvSpPr txBox="1"/>
          <p:nvPr/>
        </p:nvSpPr>
        <p:spPr>
          <a:xfrm>
            <a:off x="5077014" y="1076725"/>
            <a:ext cx="6352985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주요 </a:t>
            </a:r>
            <a:r>
              <a:rPr lang="en-US" altLang="ko-KR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UI </a:t>
            </a: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화면 설계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A23A0ECD-7EB4-5C7B-D441-90BEC59282A8}"/>
              </a:ext>
            </a:extLst>
          </p:cNvPr>
          <p:cNvSpPr txBox="1"/>
          <p:nvPr/>
        </p:nvSpPr>
        <p:spPr>
          <a:xfrm>
            <a:off x="2809890" y="8191500"/>
            <a:ext cx="3936595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5. </a:t>
            </a: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위치 기반 병원 추천 화면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pic>
        <p:nvPicPr>
          <p:cNvPr id="16" name="그림 15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F403895-D608-83BD-D8A9-895AC88EAA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48" y="2580209"/>
            <a:ext cx="7981080" cy="5084853"/>
          </a:xfrm>
          <a:prstGeom prst="rect">
            <a:avLst/>
          </a:prstGeom>
          <a:ln>
            <a:solidFill>
              <a:schemeClr val="accent1">
                <a:shade val="15000"/>
                <a:alpha val="50000"/>
              </a:schemeClr>
            </a:solidFill>
          </a:ln>
        </p:spPr>
      </p:pic>
      <p:sp>
        <p:nvSpPr>
          <p:cNvPr id="5" name="TextBox 10">
            <a:extLst>
              <a:ext uri="{FF2B5EF4-FFF2-40B4-BE49-F238E27FC236}">
                <a16:creationId xmlns:a16="http://schemas.microsoft.com/office/drawing/2014/main" id="{969693CB-7EDF-9573-F8F7-DC99F5EC6BEA}"/>
              </a:ext>
            </a:extLst>
          </p:cNvPr>
          <p:cNvSpPr txBox="1"/>
          <p:nvPr/>
        </p:nvSpPr>
        <p:spPr>
          <a:xfrm>
            <a:off x="11081967" y="3710415"/>
            <a:ext cx="4978648" cy="28661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간단한 입력만으로</a:t>
            </a:r>
            <a:endParaRPr lang="en-US" altLang="ko-KR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건강상태 진단</a:t>
            </a:r>
            <a:r>
              <a:rPr lang="en-US" altLang="ko-KR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영양제 추천</a:t>
            </a:r>
            <a:r>
              <a:rPr lang="en-US" altLang="ko-KR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, </a:t>
            </a: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병원 추천까지</a:t>
            </a:r>
            <a:endParaRPr lang="en-US" altLang="ko-KR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이어지는 통합형 웹 플랫폼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</p:spTree>
    <p:extLst>
      <p:ext uri="{BB962C8B-B14F-4D97-AF65-F5344CB8AC3E}">
        <p14:creationId xmlns:p14="http://schemas.microsoft.com/office/powerpoint/2010/main" val="3685097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8891" y="0"/>
            <a:ext cx="18442975" cy="2171699"/>
            <a:chOff x="0" y="0"/>
            <a:chExt cx="4857409" cy="8459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7409" cy="845975"/>
            </a:xfrm>
            <a:custGeom>
              <a:avLst/>
              <a:gdLst/>
              <a:ahLst/>
              <a:cxnLst/>
              <a:rect l="l" t="t" r="r" b="b"/>
              <a:pathLst>
                <a:path w="4857409" h="845975">
                  <a:moveTo>
                    <a:pt x="0" y="0"/>
                  </a:moveTo>
                  <a:lnTo>
                    <a:pt x="4857409" y="0"/>
                  </a:lnTo>
                  <a:lnTo>
                    <a:pt x="4857409" y="845975"/>
                  </a:lnTo>
                  <a:lnTo>
                    <a:pt x="0" y="845975"/>
                  </a:lnTo>
                  <a:close/>
                </a:path>
              </a:pathLst>
            </a:custGeom>
            <a:solidFill>
              <a:srgbClr val="293F3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57409" cy="903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60"/>
                </a:lnSpc>
              </a:pPr>
              <a:endParaRPr/>
            </a:p>
          </p:txBody>
        </p:sp>
      </p:grpSp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F36612D4-8617-D10F-975B-8E69AD1B3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B6C3DF-E4DF-C01E-234C-B523CC8FB053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en-US" altLang="ko-KR" sz="4800" dirty="0">
                <a:solidFill>
                  <a:schemeClr val="bg2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3. </a:t>
            </a:r>
            <a:r>
              <a:rPr lang="ko-KR" altLang="en-US" sz="4800" dirty="0">
                <a:solidFill>
                  <a:schemeClr val="bg2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개발 진행 현황</a:t>
            </a:r>
          </a:p>
        </p:txBody>
      </p:sp>
      <p:sp>
        <p:nvSpPr>
          <p:cNvPr id="42" name="TextBox 29">
            <a:extLst>
              <a:ext uri="{FF2B5EF4-FFF2-40B4-BE49-F238E27FC236}">
                <a16:creationId xmlns:a16="http://schemas.microsoft.com/office/drawing/2014/main" id="{E44C0A91-5233-960D-CD35-CEE100A71855}"/>
              </a:ext>
            </a:extLst>
          </p:cNvPr>
          <p:cNvSpPr txBox="1"/>
          <p:nvPr/>
        </p:nvSpPr>
        <p:spPr>
          <a:xfrm>
            <a:off x="2362200" y="7021076"/>
            <a:ext cx="2168215" cy="3486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600" dirty="0" err="1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프론트엔드</a:t>
            </a:r>
            <a:endParaRPr lang="en-US" sz="36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43" name="AutoShape 8">
            <a:extLst>
              <a:ext uri="{FF2B5EF4-FFF2-40B4-BE49-F238E27FC236}">
                <a16:creationId xmlns:a16="http://schemas.microsoft.com/office/drawing/2014/main" id="{10803FC4-E54F-3491-FF01-8A8E7F4F743C}"/>
              </a:ext>
            </a:extLst>
          </p:cNvPr>
          <p:cNvSpPr/>
          <p:nvPr/>
        </p:nvSpPr>
        <p:spPr>
          <a:xfrm>
            <a:off x="1867800" y="6301198"/>
            <a:ext cx="1440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4" name="TextBox 11">
            <a:extLst>
              <a:ext uri="{FF2B5EF4-FFF2-40B4-BE49-F238E27FC236}">
                <a16:creationId xmlns:a16="http://schemas.microsoft.com/office/drawing/2014/main" id="{5CD8972D-ABBB-C0B5-12AA-078E6D8EFF6B}"/>
              </a:ext>
            </a:extLst>
          </p:cNvPr>
          <p:cNvSpPr txBox="1"/>
          <p:nvPr/>
        </p:nvSpPr>
        <p:spPr>
          <a:xfrm>
            <a:off x="2362200" y="5025789"/>
            <a:ext cx="12801600" cy="643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DB </a:t>
            </a: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설계 완료</a:t>
            </a:r>
            <a:endParaRPr lang="en-US" altLang="ko-KR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ChatGPT </a:t>
            </a: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기반 건강 분석 프롬프트 구성 완료</a:t>
            </a:r>
            <a:endParaRPr lang="en-US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45" name="TextBox 12">
            <a:extLst>
              <a:ext uri="{FF2B5EF4-FFF2-40B4-BE49-F238E27FC236}">
                <a16:creationId xmlns:a16="http://schemas.microsoft.com/office/drawing/2014/main" id="{2780AE89-BDA2-6769-C1FA-7E7C562B97C1}"/>
              </a:ext>
            </a:extLst>
          </p:cNvPr>
          <p:cNvSpPr txBox="1"/>
          <p:nvPr/>
        </p:nvSpPr>
        <p:spPr>
          <a:xfrm>
            <a:off x="2362200" y="4541166"/>
            <a:ext cx="2168215" cy="3486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600" dirty="0" err="1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백엔드</a:t>
            </a:r>
            <a:endParaRPr lang="en-US" sz="36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46" name="TextBox 28">
            <a:extLst>
              <a:ext uri="{FF2B5EF4-FFF2-40B4-BE49-F238E27FC236}">
                <a16:creationId xmlns:a16="http://schemas.microsoft.com/office/drawing/2014/main" id="{0F0D3496-F22E-CB32-9E3B-C3D5A2BE37F2}"/>
              </a:ext>
            </a:extLst>
          </p:cNvPr>
          <p:cNvSpPr txBox="1"/>
          <p:nvPr/>
        </p:nvSpPr>
        <p:spPr>
          <a:xfrm>
            <a:off x="2362200" y="7505700"/>
            <a:ext cx="12801600" cy="9770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en-US" altLang="ko-KR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UI </a:t>
            </a: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화면 설계 완료</a:t>
            </a:r>
            <a:endParaRPr lang="en-US" altLang="ko-KR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페이지 별 기능 정리 완료 및 구현 시작</a:t>
            </a:r>
            <a:endParaRPr lang="en-US" altLang="ko-KR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ko-KR" altLang="en-US" sz="2000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문진표</a:t>
            </a: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 렌더링 기능 구현 완료</a:t>
            </a:r>
            <a:endParaRPr lang="en-US" altLang="ko-KR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47" name="TextBox 12">
            <a:extLst>
              <a:ext uri="{FF2B5EF4-FFF2-40B4-BE49-F238E27FC236}">
                <a16:creationId xmlns:a16="http://schemas.microsoft.com/office/drawing/2014/main" id="{968D25AE-4988-C438-2F31-2ED904AD9998}"/>
              </a:ext>
            </a:extLst>
          </p:cNvPr>
          <p:cNvSpPr txBox="1"/>
          <p:nvPr/>
        </p:nvSpPr>
        <p:spPr>
          <a:xfrm>
            <a:off x="1867800" y="3235395"/>
            <a:ext cx="10287001" cy="9898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6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주요 기능 정리 및 컴포넌트 설계 완료</a:t>
            </a:r>
            <a:endParaRPr lang="en-US" altLang="ko-KR" sz="36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  <a:p>
            <a:pPr algn="l">
              <a:lnSpc>
                <a:spcPts val="2520"/>
              </a:lnSpc>
            </a:pPr>
            <a:endParaRPr lang="en-US" sz="36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  <a:p>
            <a:pPr algn="l">
              <a:lnSpc>
                <a:spcPts val="2520"/>
              </a:lnSpc>
            </a:pPr>
            <a:endParaRPr lang="en-US" sz="36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48" name="TextBox 10">
            <a:extLst>
              <a:ext uri="{FF2B5EF4-FFF2-40B4-BE49-F238E27FC236}">
                <a16:creationId xmlns:a16="http://schemas.microsoft.com/office/drawing/2014/main" id="{E7BF40F4-7765-AC49-37AA-063C83339431}"/>
              </a:ext>
            </a:extLst>
          </p:cNvPr>
          <p:cNvSpPr txBox="1"/>
          <p:nvPr/>
        </p:nvSpPr>
        <p:spPr>
          <a:xfrm>
            <a:off x="4152900" y="9289784"/>
            <a:ext cx="11010900" cy="335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32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➔ </a:t>
            </a:r>
            <a:r>
              <a:rPr lang="ko-KR" altLang="en-US" sz="32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프로젝트 관리는 </a:t>
            </a:r>
            <a:r>
              <a:rPr lang="en-US" altLang="ko-KR" sz="32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Git, Notion </a:t>
            </a:r>
            <a:r>
              <a:rPr lang="ko-KR" altLang="en-US" sz="32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을 통한 협업 관리 진행</a:t>
            </a:r>
            <a:endParaRPr lang="en-US" sz="3200" dirty="0">
              <a:solidFill>
                <a:srgbClr val="293F30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-18143" y="-5443"/>
            <a:ext cx="11448143" cy="10474674"/>
            <a:chOff x="0" y="0"/>
            <a:chExt cx="2347453" cy="27587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347453" cy="2758762"/>
            </a:xfrm>
            <a:custGeom>
              <a:avLst/>
              <a:gdLst/>
              <a:ahLst/>
              <a:cxnLst/>
              <a:rect l="l" t="t" r="r" b="b"/>
              <a:pathLst>
                <a:path w="2347453" h="2758762">
                  <a:moveTo>
                    <a:pt x="0" y="0"/>
                  </a:moveTo>
                  <a:lnTo>
                    <a:pt x="2347453" y="0"/>
                  </a:lnTo>
                  <a:lnTo>
                    <a:pt x="2347453" y="2758762"/>
                  </a:lnTo>
                  <a:lnTo>
                    <a:pt x="0" y="2758762"/>
                  </a:lnTo>
                  <a:close/>
                </a:path>
              </a:pathLst>
            </a:custGeom>
            <a:solidFill>
              <a:srgbClr val="293F3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347453" cy="27968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4248943" y="719647"/>
            <a:ext cx="58415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소</a:t>
            </a:r>
          </a:p>
        </p:txBody>
      </p:sp>
      <p:sp>
        <p:nvSpPr>
          <p:cNvPr id="29" name="슬라이드 번호 개체 틀 28">
            <a:extLst>
              <a:ext uri="{FF2B5EF4-FFF2-40B4-BE49-F238E27FC236}">
                <a16:creationId xmlns:a16="http://schemas.microsoft.com/office/drawing/2014/main" id="{2A565554-1E7B-7A9E-4EC6-5C645D89A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76D5785-648D-5435-074B-A3A416F8A472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en-US" altLang="ko-KR" sz="4800" dirty="0">
                <a:solidFill>
                  <a:schemeClr val="bg2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3. </a:t>
            </a:r>
            <a:r>
              <a:rPr lang="ko-KR" altLang="en-US" sz="4800" dirty="0">
                <a:solidFill>
                  <a:schemeClr val="bg2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개발 진행 현황</a:t>
            </a: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5A0E4011-F6CA-BE61-A0C9-DD12D1199655}"/>
              </a:ext>
            </a:extLst>
          </p:cNvPr>
          <p:cNvSpPr txBox="1"/>
          <p:nvPr/>
        </p:nvSpPr>
        <p:spPr>
          <a:xfrm>
            <a:off x="5715000" y="1073978"/>
            <a:ext cx="6352985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DB </a:t>
            </a:r>
            <a:r>
              <a:rPr lang="ko-KR" altLang="en-US" sz="3200" dirty="0">
                <a:solidFill>
                  <a:schemeClr val="bg2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테이블 요약 </a:t>
            </a:r>
            <a:r>
              <a:rPr lang="en-US" altLang="ko-KR" sz="3200" dirty="0">
                <a:solidFill>
                  <a:schemeClr val="bg2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&amp; </a:t>
            </a:r>
            <a:r>
              <a:rPr lang="ko-KR" altLang="en-US" sz="3200" dirty="0">
                <a:solidFill>
                  <a:schemeClr val="bg2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프롬프트 구성</a:t>
            </a:r>
            <a:endParaRPr lang="en-US" sz="3200" dirty="0">
              <a:solidFill>
                <a:schemeClr val="bg2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72302C2C-940C-B447-53E1-A3B244E1C7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1937613"/>
              </p:ext>
            </p:extLst>
          </p:nvPr>
        </p:nvGraphicFramePr>
        <p:xfrm>
          <a:off x="705756" y="3181341"/>
          <a:ext cx="10000343" cy="3429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90143">
                  <a:extLst>
                    <a:ext uri="{9D8B030D-6E8A-4147-A177-3AD203B41FA5}">
                      <a16:colId xmlns:a16="http://schemas.microsoft.com/office/drawing/2014/main" val="1931871870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3546312577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테이블 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0842686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20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users</a:t>
                      </a:r>
                      <a:endParaRPr lang="ko-KR" altLang="en-US" sz="20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20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사용자 정보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893314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2000" dirty="0" err="1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diagnosis_records</a:t>
                      </a:r>
                      <a:endParaRPr lang="ko-KR" altLang="en-US" sz="20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20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건강 상태 기록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174471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2000" dirty="0" err="1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supplement_recommendations</a:t>
                      </a:r>
                      <a:endParaRPr lang="ko-KR" altLang="en-US" sz="20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20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영양제 추천 기록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556029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2000" dirty="0" err="1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hospital_recommendations</a:t>
                      </a:r>
                      <a:endParaRPr lang="ko-KR" altLang="en-US" sz="20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20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병원 추천 기록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851695"/>
                  </a:ext>
                </a:extLst>
              </a:tr>
            </a:tbl>
          </a:graphicData>
        </a:graphic>
      </p:graphicFrame>
      <p:sp>
        <p:nvSpPr>
          <p:cNvPr id="33" name="TextBox 10">
            <a:extLst>
              <a:ext uri="{FF2B5EF4-FFF2-40B4-BE49-F238E27FC236}">
                <a16:creationId xmlns:a16="http://schemas.microsoft.com/office/drawing/2014/main" id="{46787825-863C-2766-70E8-3036CF67EDED}"/>
              </a:ext>
            </a:extLst>
          </p:cNvPr>
          <p:cNvSpPr txBox="1"/>
          <p:nvPr/>
        </p:nvSpPr>
        <p:spPr>
          <a:xfrm>
            <a:off x="4000500" y="7080331"/>
            <a:ext cx="3429000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DB </a:t>
            </a:r>
            <a:r>
              <a:rPr lang="ko-KR" altLang="en-US" sz="3200" dirty="0">
                <a:solidFill>
                  <a:schemeClr val="bg2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주요 테이블 요약</a:t>
            </a:r>
            <a:endParaRPr lang="en-US" sz="3200" dirty="0">
              <a:solidFill>
                <a:schemeClr val="bg2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35" name="AutoShape 4">
            <a:extLst>
              <a:ext uri="{FF2B5EF4-FFF2-40B4-BE49-F238E27FC236}">
                <a16:creationId xmlns:a16="http://schemas.microsoft.com/office/drawing/2014/main" id="{B69C3DDC-E749-85C5-7803-623C2CA54E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106170" y="381005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TextBox 10">
            <a:extLst>
              <a:ext uri="{FF2B5EF4-FFF2-40B4-BE49-F238E27FC236}">
                <a16:creationId xmlns:a16="http://schemas.microsoft.com/office/drawing/2014/main" id="{1F24C4AA-6897-26A2-44E9-24F25B2E1EAA}"/>
              </a:ext>
            </a:extLst>
          </p:cNvPr>
          <p:cNvSpPr txBox="1"/>
          <p:nvPr/>
        </p:nvSpPr>
        <p:spPr>
          <a:xfrm>
            <a:off x="13288785" y="7953488"/>
            <a:ext cx="3124200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ko-KR" altLang="en-US" sz="32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프롬프트 주요 구성</a:t>
            </a:r>
            <a:endParaRPr lang="en-US" sz="3200" dirty="0">
              <a:solidFill>
                <a:srgbClr val="293F30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8A2825E-7196-4C66-6D8A-C121C8FF763B}"/>
              </a:ext>
            </a:extLst>
          </p:cNvPr>
          <p:cNvSpPr/>
          <p:nvPr/>
        </p:nvSpPr>
        <p:spPr>
          <a:xfrm>
            <a:off x="12080685" y="2121807"/>
            <a:ext cx="5540400" cy="5442031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TextBox 11">
            <a:extLst>
              <a:ext uri="{FF2B5EF4-FFF2-40B4-BE49-F238E27FC236}">
                <a16:creationId xmlns:a16="http://schemas.microsoft.com/office/drawing/2014/main" id="{34690358-5AB4-293A-5023-7D3ED14D9B6C}"/>
              </a:ext>
            </a:extLst>
          </p:cNvPr>
          <p:cNvSpPr txBox="1"/>
          <p:nvPr/>
        </p:nvSpPr>
        <p:spPr>
          <a:xfrm>
            <a:off x="12080685" y="2557783"/>
            <a:ext cx="3235350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프롬프트 주요 구성</a:t>
            </a:r>
            <a:endParaRPr lang="en-US" sz="24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41" name="TextBox 11">
            <a:extLst>
              <a:ext uri="{FF2B5EF4-FFF2-40B4-BE49-F238E27FC236}">
                <a16:creationId xmlns:a16="http://schemas.microsoft.com/office/drawing/2014/main" id="{FD6EEBCF-371F-4FBE-BB64-C80ABF412482}"/>
              </a:ext>
            </a:extLst>
          </p:cNvPr>
          <p:cNvSpPr txBox="1"/>
          <p:nvPr/>
        </p:nvSpPr>
        <p:spPr>
          <a:xfrm>
            <a:off x="12638863" y="3111681"/>
            <a:ext cx="5703261" cy="43052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사용자 기본 정보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: 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성별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생년월일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키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/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몸무게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주요 증상 및 발생 시기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만성 질환 및 복용 약물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생활습관 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(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흡연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음주 등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)</a:t>
            </a:r>
          </a:p>
          <a:p>
            <a:pPr marL="285750" indent="-285750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요청 응답 포맷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: </a:t>
            </a:r>
            <a: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JSON</a:t>
            </a:r>
          </a:p>
          <a:p>
            <a:pPr>
              <a:lnSpc>
                <a:spcPts val="2560"/>
              </a:lnSpc>
            </a:pPr>
            <a:endParaRPr lang="en-US" altLang="ko-KR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>
              <a:lnSpc>
                <a:spcPts val="2560"/>
              </a:lnSpc>
            </a:pP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{</a:t>
            </a:r>
          </a:p>
          <a:p>
            <a:pPr>
              <a:lnSpc>
                <a:spcPts val="2560"/>
              </a:lnSpc>
            </a:pP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 "</a:t>
            </a:r>
            <a:r>
              <a:rPr lang="en-US" altLang="ko-KR" sz="1600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disease_name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": "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예상 </a:t>
            </a:r>
            <a:r>
              <a:rPr lang="ko-KR" altLang="en-US" sz="1600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질병명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",</a:t>
            </a:r>
          </a:p>
          <a:p>
            <a:pPr>
              <a:lnSpc>
                <a:spcPts val="2560"/>
              </a:lnSpc>
            </a:pP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 "</a:t>
            </a:r>
            <a:r>
              <a:rPr lang="en-US" altLang="ko-KR" sz="1600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medical_department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": "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관련 </a:t>
            </a:r>
            <a:r>
              <a:rPr lang="ko-KR" altLang="en-US" sz="1600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진료과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",</a:t>
            </a:r>
          </a:p>
          <a:p>
            <a:pPr>
              <a:lnSpc>
                <a:spcPts val="2560"/>
              </a:lnSpc>
            </a:pP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 "description": "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간단한 설명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",</a:t>
            </a:r>
          </a:p>
          <a:p>
            <a:pPr>
              <a:lnSpc>
                <a:spcPts val="2560"/>
              </a:lnSpc>
            </a:pP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 "</a:t>
            </a:r>
            <a:r>
              <a:rPr lang="en-US" altLang="ko-KR" sz="1600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recommended_supplements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": ["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영양제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1", "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영양제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2"]</a:t>
            </a:r>
          </a:p>
          <a:p>
            <a:pPr>
              <a:lnSpc>
                <a:spcPts val="2560"/>
              </a:lnSpc>
            </a:pP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}</a:t>
            </a:r>
          </a:p>
          <a:p>
            <a:pPr marL="285750" indent="-285750">
              <a:lnSpc>
                <a:spcPts val="2560"/>
              </a:lnSpc>
              <a:buFontTx/>
              <a:buChar char="-"/>
            </a:pP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44" name="TextBox 10">
            <a:extLst>
              <a:ext uri="{FF2B5EF4-FFF2-40B4-BE49-F238E27FC236}">
                <a16:creationId xmlns:a16="http://schemas.microsoft.com/office/drawing/2014/main" id="{5585E74D-D321-EDF3-713A-825B36CD2C75}"/>
              </a:ext>
            </a:extLst>
          </p:cNvPr>
          <p:cNvSpPr txBox="1"/>
          <p:nvPr/>
        </p:nvSpPr>
        <p:spPr>
          <a:xfrm>
            <a:off x="12192000" y="8609093"/>
            <a:ext cx="5540400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4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➔</a:t>
            </a:r>
            <a:r>
              <a:rPr lang="en-US" altLang="ko-KR" sz="20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JSON </a:t>
            </a:r>
            <a:r>
              <a:rPr lang="ko-KR" altLang="en-US" sz="20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포맷으로 응답 받아서 </a:t>
            </a:r>
            <a:endParaRPr lang="en-US" altLang="ko-KR" sz="2000" dirty="0">
              <a:solidFill>
                <a:srgbClr val="293F30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  <a:p>
            <a:pPr algn="ctr"/>
            <a:r>
              <a:rPr lang="ko-KR" altLang="en-US" sz="20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예상 </a:t>
            </a:r>
            <a:r>
              <a:rPr lang="ko-KR" altLang="en-US" sz="2000" dirty="0" err="1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질병명</a:t>
            </a:r>
            <a:r>
              <a:rPr lang="en-US" altLang="ko-KR" sz="20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, </a:t>
            </a:r>
            <a:r>
              <a:rPr lang="ko-KR" altLang="en-US" sz="20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추천 </a:t>
            </a:r>
            <a:r>
              <a:rPr lang="ko-KR" altLang="en-US" sz="2000" dirty="0" err="1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진료과</a:t>
            </a:r>
            <a:r>
              <a:rPr lang="en-US" altLang="ko-KR" sz="20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, </a:t>
            </a:r>
            <a:br>
              <a:rPr lang="en-US" altLang="ko-KR" sz="20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</a:br>
            <a:r>
              <a:rPr lang="ko-KR" altLang="en-US" sz="20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추천 영양제 리스트 반환 </a:t>
            </a:r>
            <a:endParaRPr lang="en-US" sz="2400" dirty="0">
              <a:solidFill>
                <a:srgbClr val="293F30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016720-0322-8E97-6333-FB5CA08AC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080DB06-FEE1-D4EB-07A2-30329E78BD12}"/>
              </a:ext>
            </a:extLst>
          </p:cNvPr>
          <p:cNvGrpSpPr/>
          <p:nvPr/>
        </p:nvGrpSpPr>
        <p:grpSpPr>
          <a:xfrm>
            <a:off x="-68891" y="0"/>
            <a:ext cx="18442975" cy="2171699"/>
            <a:chOff x="0" y="0"/>
            <a:chExt cx="4857409" cy="84597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5D0BA53-8FB3-D74A-51DB-AAA5454D5E11}"/>
                </a:ext>
              </a:extLst>
            </p:cNvPr>
            <p:cNvSpPr/>
            <p:nvPr/>
          </p:nvSpPr>
          <p:spPr>
            <a:xfrm>
              <a:off x="0" y="0"/>
              <a:ext cx="4857409" cy="845975"/>
            </a:xfrm>
            <a:custGeom>
              <a:avLst/>
              <a:gdLst/>
              <a:ahLst/>
              <a:cxnLst/>
              <a:rect l="l" t="t" r="r" b="b"/>
              <a:pathLst>
                <a:path w="4857409" h="845975">
                  <a:moveTo>
                    <a:pt x="0" y="0"/>
                  </a:moveTo>
                  <a:lnTo>
                    <a:pt x="4857409" y="0"/>
                  </a:lnTo>
                  <a:lnTo>
                    <a:pt x="4857409" y="845975"/>
                  </a:lnTo>
                  <a:lnTo>
                    <a:pt x="0" y="845975"/>
                  </a:lnTo>
                  <a:close/>
                </a:path>
              </a:pathLst>
            </a:custGeom>
            <a:solidFill>
              <a:srgbClr val="293F3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90AD894-FBAB-850D-D45B-CE88F41A10F9}"/>
                </a:ext>
              </a:extLst>
            </p:cNvPr>
            <p:cNvSpPr txBox="1"/>
            <p:nvPr/>
          </p:nvSpPr>
          <p:spPr>
            <a:xfrm>
              <a:off x="0" y="-57150"/>
              <a:ext cx="4857409" cy="903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60"/>
                </a:lnSpc>
              </a:pPr>
              <a:endParaRPr/>
            </a:p>
          </p:txBody>
        </p:sp>
      </p:grpSp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4C140361-A02D-2AB3-DCF0-416A47534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1AB3AF8-32C9-39EB-EB77-1221B817CB26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</a:t>
            </a:r>
            <a:r>
              <a:rPr lang="en-US" altLang="ko-KR" sz="4800" dirty="0">
                <a:solidFill>
                  <a:schemeClr val="bg2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4. </a:t>
            </a:r>
            <a:r>
              <a:rPr lang="ko-KR" altLang="en-US" sz="4800" dirty="0">
                <a:solidFill>
                  <a:schemeClr val="bg2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향후 개발 계획 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1AB50E2-6662-D75E-2F91-76CE56745A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2575021"/>
              </p:ext>
            </p:extLst>
          </p:nvPr>
        </p:nvGraphicFramePr>
        <p:xfrm>
          <a:off x="2408895" y="2438398"/>
          <a:ext cx="13487401" cy="74144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6553">
                  <a:extLst>
                    <a:ext uri="{9D8B030D-6E8A-4147-A177-3AD203B41FA5}">
                      <a16:colId xmlns:a16="http://schemas.microsoft.com/office/drawing/2014/main" val="1931871870"/>
                    </a:ext>
                  </a:extLst>
                </a:gridCol>
                <a:gridCol w="1177606">
                  <a:extLst>
                    <a:ext uri="{9D8B030D-6E8A-4147-A177-3AD203B41FA5}">
                      <a16:colId xmlns:a16="http://schemas.microsoft.com/office/drawing/2014/main" val="3546312577"/>
                    </a:ext>
                  </a:extLst>
                </a:gridCol>
                <a:gridCol w="1177606">
                  <a:extLst>
                    <a:ext uri="{9D8B030D-6E8A-4147-A177-3AD203B41FA5}">
                      <a16:colId xmlns:a16="http://schemas.microsoft.com/office/drawing/2014/main" val="2816959756"/>
                    </a:ext>
                  </a:extLst>
                </a:gridCol>
                <a:gridCol w="1177606">
                  <a:extLst>
                    <a:ext uri="{9D8B030D-6E8A-4147-A177-3AD203B41FA5}">
                      <a16:colId xmlns:a16="http://schemas.microsoft.com/office/drawing/2014/main" val="4099047125"/>
                    </a:ext>
                  </a:extLst>
                </a:gridCol>
                <a:gridCol w="1177606">
                  <a:extLst>
                    <a:ext uri="{9D8B030D-6E8A-4147-A177-3AD203B41FA5}">
                      <a16:colId xmlns:a16="http://schemas.microsoft.com/office/drawing/2014/main" val="3510073062"/>
                    </a:ext>
                  </a:extLst>
                </a:gridCol>
                <a:gridCol w="1177606">
                  <a:extLst>
                    <a:ext uri="{9D8B030D-6E8A-4147-A177-3AD203B41FA5}">
                      <a16:colId xmlns:a16="http://schemas.microsoft.com/office/drawing/2014/main" val="2530316421"/>
                    </a:ext>
                  </a:extLst>
                </a:gridCol>
                <a:gridCol w="1177606">
                  <a:extLst>
                    <a:ext uri="{9D8B030D-6E8A-4147-A177-3AD203B41FA5}">
                      <a16:colId xmlns:a16="http://schemas.microsoft.com/office/drawing/2014/main" val="92650044"/>
                    </a:ext>
                  </a:extLst>
                </a:gridCol>
                <a:gridCol w="1177606">
                  <a:extLst>
                    <a:ext uri="{9D8B030D-6E8A-4147-A177-3AD203B41FA5}">
                      <a16:colId xmlns:a16="http://schemas.microsoft.com/office/drawing/2014/main" val="1573116768"/>
                    </a:ext>
                  </a:extLst>
                </a:gridCol>
                <a:gridCol w="1177606">
                  <a:extLst>
                    <a:ext uri="{9D8B030D-6E8A-4147-A177-3AD203B41FA5}">
                      <a16:colId xmlns:a16="http://schemas.microsoft.com/office/drawing/2014/main" val="2306409736"/>
                    </a:ext>
                  </a:extLst>
                </a:gridCol>
              </a:tblGrid>
              <a:tr h="47226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계획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5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6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084268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1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2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3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4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1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2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3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4</a:t>
                      </a:r>
                      <a:r>
                        <a:rPr lang="ko-KR" altLang="en-US" sz="24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93F30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397073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로그인</a:t>
                      </a:r>
                      <a:r>
                        <a:rPr lang="en-US" altLang="ko-KR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/</a:t>
                      </a:r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회원가입 기능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893314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ChatGPT API </a:t>
                      </a:r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건강 분석 기능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174471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영양제 추천 기능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0894754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병원 추천 기능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556029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DB </a:t>
                      </a:r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저장 기능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851695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로그인</a:t>
                      </a:r>
                      <a:r>
                        <a:rPr lang="en-US" altLang="ko-KR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/</a:t>
                      </a:r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회원가입  페이지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2693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마이 페이지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757136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건강 진단 결과 페이지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152144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영양제 추천 페이지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0619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병원 추천 페이지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889451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 err="1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프론트엔드</a:t>
                      </a:r>
                      <a:r>
                        <a:rPr lang="en-US" altLang="ko-KR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 </a:t>
                      </a:r>
                      <a:r>
                        <a:rPr lang="ko-KR" altLang="en-US" sz="1800" dirty="0" err="1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백엔드</a:t>
                      </a:r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 연동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7535180"/>
                  </a:ext>
                </a:extLst>
              </a:tr>
              <a:tr h="540414">
                <a:tc>
                  <a:txBody>
                    <a:bodyPr/>
                    <a:lstStyle/>
                    <a:p>
                      <a:pPr lvl="1" algn="l" latinLnBrk="1"/>
                      <a:r>
                        <a:rPr lang="ko-KR" altLang="en-US" sz="1800" dirty="0">
                          <a:solidFill>
                            <a:srgbClr val="333333"/>
                          </a:solidFill>
                          <a:latin typeface="Pretendard SemiBold" panose="02000703000000020004" pitchFamily="50" charset="-127"/>
                          <a:ea typeface="Pretendard SemiBold" panose="02000703000000020004" pitchFamily="50" charset="-127"/>
                          <a:cs typeface="Pretendard SemiBold" panose="02000703000000020004" pitchFamily="50" charset="-127"/>
                        </a:rPr>
                        <a:t>최종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FF7"/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800" dirty="0">
                        <a:solidFill>
                          <a:srgbClr val="333333"/>
                        </a:solidFill>
                        <a:latin typeface="Pretendard SemiBold" panose="02000703000000020004" pitchFamily="50" charset="-127"/>
                        <a:ea typeface="Pretendard SemiBold" panose="02000703000000020004" pitchFamily="50" charset="-127"/>
                        <a:cs typeface="Pretendard SemiBold" panose="0200070300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3333">
                        <a:alpha val="5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6167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6929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7407994" y="4317216"/>
            <a:ext cx="3472012" cy="16525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3999"/>
              </a:lnSpc>
              <a:spcBef>
                <a:spcPct val="0"/>
              </a:spcBef>
            </a:pPr>
            <a:r>
              <a:rPr lang="en-US" altLang="ko-KR" sz="9999" b="1" dirty="0">
                <a:solidFill>
                  <a:srgbClr val="293F3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Q</a:t>
            </a:r>
            <a:r>
              <a:rPr lang="ko-KR" altLang="en-US" sz="9999" b="1" dirty="0">
                <a:solidFill>
                  <a:srgbClr val="293F3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</a:t>
            </a:r>
            <a:r>
              <a:rPr lang="en-US" altLang="ko-KR" sz="9999" b="1" dirty="0">
                <a:solidFill>
                  <a:srgbClr val="293F3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&amp; A</a:t>
            </a:r>
            <a:endParaRPr lang="en-US" sz="9999" b="1" dirty="0">
              <a:solidFill>
                <a:srgbClr val="293F30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8C4AE4-3A06-6BA1-630F-AEB725F6F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F3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76212E-0AAD-CC30-B0B3-76421B947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50DBD00B-AFE6-5DB7-1A3A-F738EB7DC0A1}"/>
              </a:ext>
            </a:extLst>
          </p:cNvPr>
          <p:cNvSpPr txBox="1"/>
          <p:nvPr/>
        </p:nvSpPr>
        <p:spPr>
          <a:xfrm>
            <a:off x="1557188" y="7157477"/>
            <a:ext cx="7692256" cy="1652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999"/>
              </a:lnSpc>
              <a:spcBef>
                <a:spcPct val="0"/>
              </a:spcBef>
            </a:pPr>
            <a:r>
              <a:rPr lang="en-US" sz="9999" b="1" dirty="0">
                <a:solidFill>
                  <a:srgbClr val="FBFFF7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THANK YOU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67D49D-A08D-31DF-8676-6EE2526B8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58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3F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006797" y="3260314"/>
            <a:ext cx="10308323" cy="0"/>
          </a:xfrm>
          <a:prstGeom prst="line">
            <a:avLst/>
          </a:prstGeom>
          <a:ln w="9525" cap="flat">
            <a:solidFill>
              <a:srgbClr val="FBFFF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>
            <a:off x="4006797" y="4497643"/>
            <a:ext cx="10308323" cy="0"/>
          </a:xfrm>
          <a:prstGeom prst="line">
            <a:avLst/>
          </a:prstGeom>
          <a:ln w="9525" cap="flat">
            <a:solidFill>
              <a:srgbClr val="FBFFF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>
            <a:off x="4006797" y="5734972"/>
            <a:ext cx="10308323" cy="0"/>
          </a:xfrm>
          <a:prstGeom prst="line">
            <a:avLst/>
          </a:prstGeom>
          <a:ln w="9525" cap="flat">
            <a:solidFill>
              <a:srgbClr val="FBFFF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8168580" y="2022990"/>
            <a:ext cx="4233800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ko-KR" altLang="en-US" sz="3540" b="1" u="none" strike="noStrike" dirty="0">
                <a:solidFill>
                  <a:srgbClr val="FBFFF7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프로젝트 </a:t>
            </a:r>
            <a:r>
              <a:rPr lang="ko-KR" altLang="en-US" sz="3540" b="1" dirty="0">
                <a:solidFill>
                  <a:srgbClr val="FBFFF7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개요</a:t>
            </a:r>
            <a:endParaRPr lang="en-US" sz="3540" b="1" u="none" strike="noStrike" dirty="0">
              <a:solidFill>
                <a:srgbClr val="FBFFF7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945784" y="2022990"/>
            <a:ext cx="808396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en-US" sz="3540" dirty="0">
                <a:solidFill>
                  <a:srgbClr val="FBFFF7"/>
                </a:solidFill>
                <a:latin typeface="Telegraf"/>
                <a:ea typeface="Telegraf"/>
                <a:cs typeface="Telegraf"/>
                <a:sym typeface="Telegraf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168580" y="3260319"/>
            <a:ext cx="5605400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ko-KR" altLang="en-US" sz="3540" b="1" dirty="0">
                <a:solidFill>
                  <a:srgbClr val="FBFFF7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서비스 소개</a:t>
            </a:r>
            <a:endParaRPr lang="en-US" sz="3540" b="1" dirty="0">
              <a:solidFill>
                <a:srgbClr val="FBFFF7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945784" y="3260319"/>
            <a:ext cx="808396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en-US" sz="3540" dirty="0">
                <a:solidFill>
                  <a:srgbClr val="FBFFF7"/>
                </a:solidFill>
                <a:latin typeface="Telegraf"/>
                <a:ea typeface="Telegraf"/>
                <a:cs typeface="Telegraf"/>
                <a:sym typeface="Telegraf"/>
              </a:rPr>
              <a:t>02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945784" y="4497647"/>
            <a:ext cx="884886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en-US" sz="3540" dirty="0">
                <a:solidFill>
                  <a:srgbClr val="FBFFF7"/>
                </a:solidFill>
                <a:latin typeface="Telegraf"/>
                <a:ea typeface="Telegraf"/>
                <a:cs typeface="Telegraf"/>
                <a:sym typeface="Telegraf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945784" y="5734976"/>
            <a:ext cx="808396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en-US" sz="3540" dirty="0">
                <a:solidFill>
                  <a:srgbClr val="FBFFF7"/>
                </a:solidFill>
                <a:latin typeface="Telegraf"/>
                <a:ea typeface="Telegraf"/>
                <a:cs typeface="Telegraf"/>
                <a:sym typeface="Telegraf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143180" y="4497645"/>
            <a:ext cx="3568700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ko-KR" altLang="en-US" sz="3540" b="1" dirty="0">
                <a:solidFill>
                  <a:srgbClr val="FBFFF7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개발 진행 현황</a:t>
            </a:r>
            <a:endParaRPr lang="en-US" sz="3540" b="1" dirty="0">
              <a:solidFill>
                <a:srgbClr val="FBFFF7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17" name="AutoShape 4">
            <a:extLst>
              <a:ext uri="{FF2B5EF4-FFF2-40B4-BE49-F238E27FC236}">
                <a16:creationId xmlns:a16="http://schemas.microsoft.com/office/drawing/2014/main" id="{9C214C25-7AC6-03AF-9485-BB7914438B97}"/>
              </a:ext>
            </a:extLst>
          </p:cNvPr>
          <p:cNvSpPr/>
          <p:nvPr/>
        </p:nvSpPr>
        <p:spPr>
          <a:xfrm>
            <a:off x="3994097" y="6972300"/>
            <a:ext cx="10308323" cy="0"/>
          </a:xfrm>
          <a:prstGeom prst="line">
            <a:avLst/>
          </a:prstGeom>
          <a:ln w="9525" cap="flat">
            <a:solidFill>
              <a:srgbClr val="FBFFF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8" name="TextBox 14">
            <a:extLst>
              <a:ext uri="{FF2B5EF4-FFF2-40B4-BE49-F238E27FC236}">
                <a16:creationId xmlns:a16="http://schemas.microsoft.com/office/drawing/2014/main" id="{C8329782-D289-55F5-7334-42F5D33F3959}"/>
              </a:ext>
            </a:extLst>
          </p:cNvPr>
          <p:cNvSpPr txBox="1"/>
          <p:nvPr/>
        </p:nvSpPr>
        <p:spPr>
          <a:xfrm>
            <a:off x="6933084" y="6972304"/>
            <a:ext cx="808396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en-US" sz="3540" dirty="0">
                <a:solidFill>
                  <a:srgbClr val="FBFFF7"/>
                </a:solidFill>
                <a:latin typeface="Telegraf"/>
                <a:ea typeface="Telegraf"/>
                <a:cs typeface="Telegraf"/>
                <a:sym typeface="Telegraf"/>
              </a:rPr>
              <a:t>05</a:t>
            </a: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6828CE0D-E1FB-1DE4-BCDC-4ABBF72E3CED}"/>
              </a:ext>
            </a:extLst>
          </p:cNvPr>
          <p:cNvSpPr txBox="1"/>
          <p:nvPr/>
        </p:nvSpPr>
        <p:spPr>
          <a:xfrm>
            <a:off x="8130480" y="5734973"/>
            <a:ext cx="4038600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ko-KR" altLang="en-US" sz="3540" b="1" dirty="0">
                <a:solidFill>
                  <a:srgbClr val="FBFFF7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향후 개발 계획</a:t>
            </a:r>
            <a:endParaRPr lang="en-US" sz="3540" b="1" dirty="0">
              <a:solidFill>
                <a:srgbClr val="FBFFF7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788170C4-93EE-46CF-5E9A-74BAC591E5E6}"/>
              </a:ext>
            </a:extLst>
          </p:cNvPr>
          <p:cNvSpPr txBox="1"/>
          <p:nvPr/>
        </p:nvSpPr>
        <p:spPr>
          <a:xfrm>
            <a:off x="8130480" y="6972300"/>
            <a:ext cx="4038600" cy="975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50"/>
              </a:lnSpc>
            </a:pPr>
            <a:r>
              <a:rPr lang="en-US" sz="3540" b="1" dirty="0">
                <a:solidFill>
                  <a:srgbClr val="FBFFF7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Q&amp;A</a:t>
            </a:r>
          </a:p>
        </p:txBody>
      </p:sp>
      <p:sp>
        <p:nvSpPr>
          <p:cNvPr id="25" name="슬라이드 번호 개체 틀 24">
            <a:extLst>
              <a:ext uri="{FF2B5EF4-FFF2-40B4-BE49-F238E27FC236}">
                <a16:creationId xmlns:a16="http://schemas.microsoft.com/office/drawing/2014/main" id="{008F9482-E1ED-3C36-C05B-0F183CB9C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29">
            <a:extLst>
              <a:ext uri="{FF2B5EF4-FFF2-40B4-BE49-F238E27FC236}">
                <a16:creationId xmlns:a16="http://schemas.microsoft.com/office/drawing/2014/main" id="{6C681EA6-87EC-ADC5-C7FC-C060AB977185}"/>
              </a:ext>
            </a:extLst>
          </p:cNvPr>
          <p:cNvSpPr txBox="1"/>
          <p:nvPr/>
        </p:nvSpPr>
        <p:spPr>
          <a:xfrm>
            <a:off x="2352140" y="5684709"/>
            <a:ext cx="2168215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배경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6936DF-6B79-EC3B-18B1-38A614E12678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1.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프로젝트 개요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B5FF2A6F-9F9D-E7A6-0BF5-66052BC31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2" name="AutoShape 7">
            <a:extLst>
              <a:ext uri="{FF2B5EF4-FFF2-40B4-BE49-F238E27FC236}">
                <a16:creationId xmlns:a16="http://schemas.microsoft.com/office/drawing/2014/main" id="{FB1C03AB-695C-BC56-2615-6CD619A77196}"/>
              </a:ext>
            </a:extLst>
          </p:cNvPr>
          <p:cNvSpPr/>
          <p:nvPr/>
        </p:nvSpPr>
        <p:spPr>
          <a:xfrm>
            <a:off x="1934331" y="3806622"/>
            <a:ext cx="1440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3" name="AutoShape 8">
            <a:extLst>
              <a:ext uri="{FF2B5EF4-FFF2-40B4-BE49-F238E27FC236}">
                <a16:creationId xmlns:a16="http://schemas.microsoft.com/office/drawing/2014/main" id="{88E71E20-7E2A-8A44-4346-3F2E4CB5BADF}"/>
              </a:ext>
            </a:extLst>
          </p:cNvPr>
          <p:cNvSpPr/>
          <p:nvPr/>
        </p:nvSpPr>
        <p:spPr>
          <a:xfrm>
            <a:off x="1934331" y="5286176"/>
            <a:ext cx="1440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6" name="TextBox 11">
            <a:extLst>
              <a:ext uri="{FF2B5EF4-FFF2-40B4-BE49-F238E27FC236}">
                <a16:creationId xmlns:a16="http://schemas.microsoft.com/office/drawing/2014/main" id="{2E778FA3-7E62-7911-A8E1-53BC9B7F11CF}"/>
              </a:ext>
            </a:extLst>
          </p:cNvPr>
          <p:cNvSpPr txBox="1"/>
          <p:nvPr/>
        </p:nvSpPr>
        <p:spPr>
          <a:xfrm>
            <a:off x="2378019" y="4692541"/>
            <a:ext cx="12801600" cy="6315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사용자 건강 데이터를 기반으로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AI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건강상태 분석을 수행하여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개인 맞춤형 영양제 추천 및 병원 추천 서비스를 제공하는 웹 플랫폼 개발</a:t>
            </a:r>
            <a:endParaRPr lang="en-US" altLang="ko-KR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algn="l">
              <a:lnSpc>
                <a:spcPts val="2560"/>
              </a:lnSpc>
            </a:pPr>
            <a:endParaRPr lang="en-US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EC5E6BD1-F9A5-FAD4-3AB4-147696AB2D69}"/>
              </a:ext>
            </a:extLst>
          </p:cNvPr>
          <p:cNvSpPr txBox="1"/>
          <p:nvPr/>
        </p:nvSpPr>
        <p:spPr>
          <a:xfrm>
            <a:off x="2378019" y="1935183"/>
            <a:ext cx="2168215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프로젝트명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E7CC7026-4606-83A2-2C55-40404F9FA88F}"/>
              </a:ext>
            </a:extLst>
          </p:cNvPr>
          <p:cNvSpPr txBox="1"/>
          <p:nvPr/>
        </p:nvSpPr>
        <p:spPr>
          <a:xfrm>
            <a:off x="2378019" y="4207918"/>
            <a:ext cx="2168215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목표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43" name="TextBox 28">
            <a:extLst>
              <a:ext uri="{FF2B5EF4-FFF2-40B4-BE49-F238E27FC236}">
                <a16:creationId xmlns:a16="http://schemas.microsoft.com/office/drawing/2014/main" id="{01A6A002-CCD8-7839-4E4F-65EA6925C6C9}"/>
              </a:ext>
            </a:extLst>
          </p:cNvPr>
          <p:cNvSpPr txBox="1"/>
          <p:nvPr/>
        </p:nvSpPr>
        <p:spPr>
          <a:xfrm>
            <a:off x="2352140" y="6169333"/>
            <a:ext cx="12801600" cy="12984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현대 사회에서는 나이를 불문하고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간편한 건강 관리 수요가 증가하고 있음</a:t>
            </a:r>
            <a:endParaRPr lang="en-US" altLang="ko-KR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현재는 많은 사용자들이 건강 상태나 질병 증상을 웹 검색을 통해 스스로 파악 하려하지만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검색 결과의 신뢰성이나 정확성이 떨어지며 병원 추천 등의 실질적인 후속 서비스를 받기 어려운 한계가 있음</a:t>
            </a:r>
            <a:endParaRPr lang="en-US" altLang="ko-KR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이를 보완하여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en-US" altLang="ko-KR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"/>
              </a:rPr>
              <a:t>ChatGPT API</a:t>
            </a:r>
            <a:r>
              <a:rPr lang="ko-KR" altLang="en-US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"/>
              </a:rPr>
              <a:t>를 활용한 건강상태 분석 및 맞춤형 관리 서비스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를 제공하고자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‘Healthy-O’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를 기획</a:t>
            </a:r>
            <a:endParaRPr lang="en-US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pic>
        <p:nvPicPr>
          <p:cNvPr id="46" name="그림 45" descr="폰트, 그래픽, 스크린샷, 블랙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575558B-FA05-8585-C40D-8DFDC1FA09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6" t="33504" r="16165" b="37430"/>
          <a:stretch/>
        </p:blipFill>
        <p:spPr>
          <a:xfrm>
            <a:off x="2437934" y="2466818"/>
            <a:ext cx="4164842" cy="989190"/>
          </a:xfrm>
          <a:prstGeom prst="rect">
            <a:avLst/>
          </a:prstGeom>
        </p:spPr>
      </p:pic>
      <p:sp>
        <p:nvSpPr>
          <p:cNvPr id="48" name="TextBox 29">
            <a:extLst>
              <a:ext uri="{FF2B5EF4-FFF2-40B4-BE49-F238E27FC236}">
                <a16:creationId xmlns:a16="http://schemas.microsoft.com/office/drawing/2014/main" id="{A1DD042B-9811-ED4D-3730-1D082801FA45}"/>
              </a:ext>
            </a:extLst>
          </p:cNvPr>
          <p:cNvSpPr txBox="1"/>
          <p:nvPr/>
        </p:nvSpPr>
        <p:spPr>
          <a:xfrm>
            <a:off x="2378019" y="8240276"/>
            <a:ext cx="3581400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팀 명 및 팀원 소개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49" name="AutoShape 8">
            <a:extLst>
              <a:ext uri="{FF2B5EF4-FFF2-40B4-BE49-F238E27FC236}">
                <a16:creationId xmlns:a16="http://schemas.microsoft.com/office/drawing/2014/main" id="{CF314140-F3C5-B12B-B202-E4BE240C3CF4}"/>
              </a:ext>
            </a:extLst>
          </p:cNvPr>
          <p:cNvSpPr/>
          <p:nvPr/>
        </p:nvSpPr>
        <p:spPr>
          <a:xfrm>
            <a:off x="1934330" y="7747548"/>
            <a:ext cx="1440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0" name="TextBox 28">
            <a:extLst>
              <a:ext uri="{FF2B5EF4-FFF2-40B4-BE49-F238E27FC236}">
                <a16:creationId xmlns:a16="http://schemas.microsoft.com/office/drawing/2014/main" id="{0D05E31B-76D9-B26D-81C7-9B2D544EBD23}"/>
              </a:ext>
            </a:extLst>
          </p:cNvPr>
          <p:cNvSpPr txBox="1"/>
          <p:nvPr/>
        </p:nvSpPr>
        <p:spPr>
          <a:xfrm>
            <a:off x="2378019" y="8724900"/>
            <a:ext cx="12801600" cy="9650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5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조 오곡이들</a:t>
            </a:r>
            <a:endParaRPr lang="en-US" altLang="ko-KR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팀장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: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김가윤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(20213002)</a:t>
            </a:r>
          </a:p>
          <a:p>
            <a:pPr marL="285750" indent="-285750" algn="l">
              <a:lnSpc>
                <a:spcPts val="2560"/>
              </a:lnSpc>
              <a:buFontTx/>
              <a:buChar char="-"/>
            </a:pP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팀원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: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김태형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(20203159) /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양하진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(20213008) /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이지원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(20213070) /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이상호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(20224909)</a:t>
            </a:r>
            <a:endParaRPr lang="en-US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7EC4D8-3EAE-F0F1-60C2-B457BF94C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A051BC6-B345-8941-CAD3-FE09DEB060B9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2.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서비스 소개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904F2324-147A-6A67-F0F0-4475BA6BB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6" name="TextBox 11">
            <a:extLst>
              <a:ext uri="{FF2B5EF4-FFF2-40B4-BE49-F238E27FC236}">
                <a16:creationId xmlns:a16="http://schemas.microsoft.com/office/drawing/2014/main" id="{37AF47B9-0511-0712-CCD1-5DEAD4327D7B}"/>
              </a:ext>
            </a:extLst>
          </p:cNvPr>
          <p:cNvSpPr txBox="1"/>
          <p:nvPr/>
        </p:nvSpPr>
        <p:spPr>
          <a:xfrm>
            <a:off x="4196349" y="7118183"/>
            <a:ext cx="2366566" cy="1965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0"/>
              </a:lnSpc>
            </a:pP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‘Healthy-O’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는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사용자의 건강 데이터를 기반으로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ChatGPT API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를 활용해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AI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건강상태 분석하고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개인 맞춤형 영양제 및 병원 추천 서비스를 제공하는 웹 플랫폼</a:t>
            </a:r>
            <a:endParaRPr lang="en-US" altLang="ko-KR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E46C83E5-59B8-BCB2-FA11-580FCDDBA330}"/>
              </a:ext>
            </a:extLst>
          </p:cNvPr>
          <p:cNvSpPr txBox="1"/>
          <p:nvPr/>
        </p:nvSpPr>
        <p:spPr>
          <a:xfrm>
            <a:off x="5077015" y="1076725"/>
            <a:ext cx="2971800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서비스 소개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pic>
        <p:nvPicPr>
          <p:cNvPr id="46" name="그림 45" descr="폰트, 그래픽, 스크린샷, 블랙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3F9AB9D-A26B-2CA3-7B5E-C121C5437E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6" t="33504" r="16165" b="37430"/>
          <a:stretch/>
        </p:blipFill>
        <p:spPr>
          <a:xfrm>
            <a:off x="5547584" y="3290591"/>
            <a:ext cx="7363892" cy="1748995"/>
          </a:xfrm>
          <a:prstGeom prst="rect">
            <a:avLst/>
          </a:prstGeom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23981A1D-7911-2A65-AC80-003AFC4AEB2C}"/>
              </a:ext>
            </a:extLst>
          </p:cNvPr>
          <p:cNvSpPr txBox="1"/>
          <p:nvPr/>
        </p:nvSpPr>
        <p:spPr>
          <a:xfrm>
            <a:off x="7931418" y="7118183"/>
            <a:ext cx="2532180" cy="19652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0"/>
              </a:lnSpc>
            </a:pP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‘Healthy-O’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라는 이름은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5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조 에서 착안하여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‘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오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(O)’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를 붙였고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발음이 자연스럽게 이어져 만들어진 이름</a:t>
            </a:r>
            <a:b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</a:b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‘Healthy(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)’ + ‘O(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완성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)’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이라는 의미 포함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B9210E-C921-F2AD-1A9C-42C2F5CE7293}"/>
              </a:ext>
            </a:extLst>
          </p:cNvPr>
          <p:cNvSpPr txBox="1"/>
          <p:nvPr/>
        </p:nvSpPr>
        <p:spPr>
          <a:xfrm>
            <a:off x="11728193" y="7118183"/>
            <a:ext cx="2366566" cy="16318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0"/>
              </a:lnSpc>
            </a:pPr>
            <a:r>
              <a:rPr 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‘Healthy-O’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로고는 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‘O’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안에 심장과 </a:t>
            </a:r>
            <a:r>
              <a:rPr lang="ko-KR" altLang="en-US" sz="1600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심박선을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결합해</a:t>
            </a:r>
            <a:r>
              <a:rPr lang="en-US" altLang="ko-KR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 상태 분석 및 관리 서비스를 상징하고 신뢰와 건강을 의미하는 </a:t>
            </a:r>
            <a:r>
              <a:rPr lang="ko-KR" altLang="en-US" sz="1600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딥그린</a:t>
            </a:r>
            <a:r>
              <a:rPr lang="ko-KR" altLang="en-US" sz="16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색상 사용</a:t>
            </a:r>
            <a:endParaRPr lang="en-US" sz="16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D272FE3E-0CC7-461B-45C7-D8AB4084E93F}"/>
              </a:ext>
            </a:extLst>
          </p:cNvPr>
          <p:cNvSpPr txBox="1"/>
          <p:nvPr/>
        </p:nvSpPr>
        <p:spPr>
          <a:xfrm>
            <a:off x="4522161" y="6210300"/>
            <a:ext cx="1708724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서비스 개요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29" name="TextBox 10">
            <a:extLst>
              <a:ext uri="{FF2B5EF4-FFF2-40B4-BE49-F238E27FC236}">
                <a16:creationId xmlns:a16="http://schemas.microsoft.com/office/drawing/2014/main" id="{4896F43A-0074-04EC-4265-331F6CDCA6C7}"/>
              </a:ext>
            </a:extLst>
          </p:cNvPr>
          <p:cNvSpPr txBox="1"/>
          <p:nvPr/>
        </p:nvSpPr>
        <p:spPr>
          <a:xfrm>
            <a:off x="8289638" y="6210300"/>
            <a:ext cx="1708724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이름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30" name="TextBox 10">
            <a:extLst>
              <a:ext uri="{FF2B5EF4-FFF2-40B4-BE49-F238E27FC236}">
                <a16:creationId xmlns:a16="http://schemas.microsoft.com/office/drawing/2014/main" id="{457EF842-9BD6-E2BE-869E-A15FEFE403CC}"/>
              </a:ext>
            </a:extLst>
          </p:cNvPr>
          <p:cNvSpPr txBox="1"/>
          <p:nvPr/>
        </p:nvSpPr>
        <p:spPr>
          <a:xfrm>
            <a:off x="12057114" y="6210300"/>
            <a:ext cx="1708724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로고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31" name="AutoShape 7">
            <a:extLst>
              <a:ext uri="{FF2B5EF4-FFF2-40B4-BE49-F238E27FC236}">
                <a16:creationId xmlns:a16="http://schemas.microsoft.com/office/drawing/2014/main" id="{9D307A79-27FF-5D8A-D477-E18DC477BAB3}"/>
              </a:ext>
            </a:extLst>
          </p:cNvPr>
          <p:cNvSpPr/>
          <p:nvPr/>
        </p:nvSpPr>
        <p:spPr>
          <a:xfrm>
            <a:off x="3886200" y="6819900"/>
            <a:ext cx="288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2" name="AutoShape 7">
            <a:extLst>
              <a:ext uri="{FF2B5EF4-FFF2-40B4-BE49-F238E27FC236}">
                <a16:creationId xmlns:a16="http://schemas.microsoft.com/office/drawing/2014/main" id="{DF856CD6-46BA-5C03-EF42-20260A81FD91}"/>
              </a:ext>
            </a:extLst>
          </p:cNvPr>
          <p:cNvSpPr/>
          <p:nvPr/>
        </p:nvSpPr>
        <p:spPr>
          <a:xfrm>
            <a:off x="7704000" y="6819900"/>
            <a:ext cx="288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3" name="AutoShape 7">
            <a:extLst>
              <a:ext uri="{FF2B5EF4-FFF2-40B4-BE49-F238E27FC236}">
                <a16:creationId xmlns:a16="http://schemas.microsoft.com/office/drawing/2014/main" id="{EA720C3D-56BC-30F4-F5CB-731871A62F23}"/>
              </a:ext>
            </a:extLst>
          </p:cNvPr>
          <p:cNvSpPr/>
          <p:nvPr/>
        </p:nvSpPr>
        <p:spPr>
          <a:xfrm>
            <a:off x="11471476" y="6819900"/>
            <a:ext cx="288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5321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D8101B-2E68-681C-C039-EE8B8713B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736181AB-6B64-F245-CD98-2B10D5C7E3FC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2.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서비스 소개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D2438B81-3988-7303-42FB-A183D485E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F483AC26-6CDE-FA34-6823-0E8456287A13}"/>
              </a:ext>
            </a:extLst>
          </p:cNvPr>
          <p:cNvGrpSpPr/>
          <p:nvPr/>
        </p:nvGrpSpPr>
        <p:grpSpPr>
          <a:xfrm>
            <a:off x="1788072" y="5119833"/>
            <a:ext cx="2082673" cy="664559"/>
            <a:chOff x="0" y="0"/>
            <a:chExt cx="673004" cy="206242"/>
          </a:xfrm>
        </p:grpSpPr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2463B1F1-A038-108D-7AE3-69E10952373F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293F3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3944FA76-3406-75B6-551F-E2BDA9F18C5E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10">
            <a:extLst>
              <a:ext uri="{FF2B5EF4-FFF2-40B4-BE49-F238E27FC236}">
                <a16:creationId xmlns:a16="http://schemas.microsoft.com/office/drawing/2014/main" id="{1F4E873D-BC4C-D51E-76BA-55D54FB122ED}"/>
              </a:ext>
            </a:extLst>
          </p:cNvPr>
          <p:cNvSpPr txBox="1"/>
          <p:nvPr/>
        </p:nvSpPr>
        <p:spPr>
          <a:xfrm>
            <a:off x="1997172" y="5262682"/>
            <a:ext cx="1664472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사용자</a:t>
            </a:r>
            <a:r>
              <a:rPr lang="en-US" altLang="ko-KR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(Web)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45" name="TextBox 10">
            <a:extLst>
              <a:ext uri="{FF2B5EF4-FFF2-40B4-BE49-F238E27FC236}">
                <a16:creationId xmlns:a16="http://schemas.microsoft.com/office/drawing/2014/main" id="{68AA15EF-31BF-016B-072E-D9874A8F412B}"/>
              </a:ext>
            </a:extLst>
          </p:cNvPr>
          <p:cNvSpPr txBox="1"/>
          <p:nvPr/>
        </p:nvSpPr>
        <p:spPr>
          <a:xfrm>
            <a:off x="5077014" y="1076725"/>
            <a:ext cx="6352985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시스템 아키텍처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B5FBB0E-7F57-5484-2ADE-82444419864F}"/>
              </a:ext>
            </a:extLst>
          </p:cNvPr>
          <p:cNvSpPr/>
          <p:nvPr/>
        </p:nvSpPr>
        <p:spPr>
          <a:xfrm>
            <a:off x="4571827" y="4701328"/>
            <a:ext cx="2340000" cy="1493176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1">
            <a:extLst>
              <a:ext uri="{FF2B5EF4-FFF2-40B4-BE49-F238E27FC236}">
                <a16:creationId xmlns:a16="http://schemas.microsoft.com/office/drawing/2014/main" id="{6AA0E200-DE3C-C8B7-D5F9-14427D9CD196}"/>
              </a:ext>
            </a:extLst>
          </p:cNvPr>
          <p:cNvSpPr txBox="1"/>
          <p:nvPr/>
        </p:nvSpPr>
        <p:spPr>
          <a:xfrm>
            <a:off x="4206798" y="4995037"/>
            <a:ext cx="2970521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</a:t>
            </a:r>
            <a:r>
              <a:rPr lang="ko-KR" altLang="en-US" sz="2000" b="1" dirty="0" err="1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프론트엔드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DEC7EE96-D64B-0F74-212E-718EC14F092F}"/>
              </a:ext>
            </a:extLst>
          </p:cNvPr>
          <p:cNvSpPr txBox="1"/>
          <p:nvPr/>
        </p:nvSpPr>
        <p:spPr>
          <a:xfrm>
            <a:off x="4692664" y="5633914"/>
            <a:ext cx="2056122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Next.js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E95F7AE3-A4EB-2E08-16CC-D9766F6FA940}"/>
              </a:ext>
            </a:extLst>
          </p:cNvPr>
          <p:cNvCxnSpPr>
            <a:cxnSpLocks/>
          </p:cNvCxnSpPr>
          <p:nvPr/>
        </p:nvCxnSpPr>
        <p:spPr>
          <a:xfrm>
            <a:off x="3866298" y="5413082"/>
            <a:ext cx="680999" cy="0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9733E8A-04A4-3D5C-4B31-89A843D2991F}"/>
              </a:ext>
            </a:extLst>
          </p:cNvPr>
          <p:cNvSpPr/>
          <p:nvPr/>
        </p:nvSpPr>
        <p:spPr>
          <a:xfrm>
            <a:off x="7612909" y="4668728"/>
            <a:ext cx="2340000" cy="1493176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1197B69C-114A-5F93-7D4D-98523DF3EC10}"/>
              </a:ext>
            </a:extLst>
          </p:cNvPr>
          <p:cNvSpPr txBox="1"/>
          <p:nvPr/>
        </p:nvSpPr>
        <p:spPr>
          <a:xfrm>
            <a:off x="7247880" y="4962437"/>
            <a:ext cx="2970521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</a:t>
            </a:r>
            <a:r>
              <a:rPr lang="ko-KR" altLang="en-US" sz="2000" b="1" dirty="0" err="1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백엔드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1577DC7A-6993-E342-7B0A-D810B8BC9541}"/>
              </a:ext>
            </a:extLst>
          </p:cNvPr>
          <p:cNvSpPr txBox="1"/>
          <p:nvPr/>
        </p:nvSpPr>
        <p:spPr>
          <a:xfrm>
            <a:off x="7733746" y="5601314"/>
            <a:ext cx="2056122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Node.js + Express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EFCFF5B-92F4-C7F7-28AF-C673FEBA1258}"/>
              </a:ext>
            </a:extLst>
          </p:cNvPr>
          <p:cNvCxnSpPr>
            <a:cxnSpLocks/>
          </p:cNvCxnSpPr>
          <p:nvPr/>
        </p:nvCxnSpPr>
        <p:spPr>
          <a:xfrm>
            <a:off x="6907380" y="5380482"/>
            <a:ext cx="680999" cy="0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ACBC236A-DC3A-9C90-68BD-3A516593F446}"/>
              </a:ext>
            </a:extLst>
          </p:cNvPr>
          <p:cNvSpPr/>
          <p:nvPr/>
        </p:nvSpPr>
        <p:spPr>
          <a:xfrm>
            <a:off x="10635175" y="3294426"/>
            <a:ext cx="2340000" cy="1493176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11">
            <a:extLst>
              <a:ext uri="{FF2B5EF4-FFF2-40B4-BE49-F238E27FC236}">
                <a16:creationId xmlns:a16="http://schemas.microsoft.com/office/drawing/2014/main" id="{C2EA8F2D-5004-BDAA-C3D0-0F76E464E6BE}"/>
              </a:ext>
            </a:extLst>
          </p:cNvPr>
          <p:cNvSpPr txBox="1"/>
          <p:nvPr/>
        </p:nvSpPr>
        <p:spPr>
          <a:xfrm>
            <a:off x="10635175" y="3498504"/>
            <a:ext cx="2340000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ChatGPT API</a:t>
            </a:r>
          </a:p>
        </p:txBody>
      </p:sp>
      <p:sp>
        <p:nvSpPr>
          <p:cNvPr id="28" name="TextBox 11">
            <a:extLst>
              <a:ext uri="{FF2B5EF4-FFF2-40B4-BE49-F238E27FC236}">
                <a16:creationId xmlns:a16="http://schemas.microsoft.com/office/drawing/2014/main" id="{22B46604-A1A3-2EE4-A798-C303F4EB0086}"/>
              </a:ext>
            </a:extLst>
          </p:cNvPr>
          <p:cNvSpPr txBox="1"/>
          <p:nvPr/>
        </p:nvSpPr>
        <p:spPr>
          <a:xfrm>
            <a:off x="11011352" y="3968550"/>
            <a:ext cx="1653291" cy="637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just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건강상태 분석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just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영양제 추천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0EABBFB-054E-F403-8B2F-FFDAAFC664B8}"/>
              </a:ext>
            </a:extLst>
          </p:cNvPr>
          <p:cNvSpPr/>
          <p:nvPr/>
        </p:nvSpPr>
        <p:spPr>
          <a:xfrm>
            <a:off x="10668000" y="5905500"/>
            <a:ext cx="2340000" cy="1493176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11">
            <a:extLst>
              <a:ext uri="{FF2B5EF4-FFF2-40B4-BE49-F238E27FC236}">
                <a16:creationId xmlns:a16="http://schemas.microsoft.com/office/drawing/2014/main" id="{CF6158FC-A511-B57B-8227-886139B04F16}"/>
              </a:ext>
            </a:extLst>
          </p:cNvPr>
          <p:cNvSpPr txBox="1"/>
          <p:nvPr/>
        </p:nvSpPr>
        <p:spPr>
          <a:xfrm>
            <a:off x="10352738" y="6193523"/>
            <a:ext cx="2970521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Naver </a:t>
            </a:r>
            <a:r>
              <a:rPr lang="ko-KR" alt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지도 </a:t>
            </a:r>
            <a:r>
              <a:rPr lang="en-US" altLang="ko-KR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API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39" name="TextBox 11">
            <a:extLst>
              <a:ext uri="{FF2B5EF4-FFF2-40B4-BE49-F238E27FC236}">
                <a16:creationId xmlns:a16="http://schemas.microsoft.com/office/drawing/2014/main" id="{DD987AF8-6D72-6650-540C-7941444334A1}"/>
              </a:ext>
            </a:extLst>
          </p:cNvPr>
          <p:cNvSpPr txBox="1"/>
          <p:nvPr/>
        </p:nvSpPr>
        <p:spPr>
          <a:xfrm>
            <a:off x="10809937" y="6812882"/>
            <a:ext cx="2056122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위치 기반 병원 추천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98240635-75A6-960E-A919-8D7DFC2FED26}"/>
              </a:ext>
            </a:extLst>
          </p:cNvPr>
          <p:cNvSpPr/>
          <p:nvPr/>
        </p:nvSpPr>
        <p:spPr>
          <a:xfrm>
            <a:off x="13858957" y="4231713"/>
            <a:ext cx="2340000" cy="2294694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11">
            <a:extLst>
              <a:ext uri="{FF2B5EF4-FFF2-40B4-BE49-F238E27FC236}">
                <a16:creationId xmlns:a16="http://schemas.microsoft.com/office/drawing/2014/main" id="{059D6469-F091-FBD6-3378-991757087C9E}"/>
              </a:ext>
            </a:extLst>
          </p:cNvPr>
          <p:cNvSpPr txBox="1"/>
          <p:nvPr/>
        </p:nvSpPr>
        <p:spPr>
          <a:xfrm>
            <a:off x="13543696" y="4396437"/>
            <a:ext cx="2970521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PostgreSQL</a:t>
            </a:r>
          </a:p>
        </p:txBody>
      </p:sp>
      <p:sp>
        <p:nvSpPr>
          <p:cNvPr id="51" name="TextBox 11">
            <a:extLst>
              <a:ext uri="{FF2B5EF4-FFF2-40B4-BE49-F238E27FC236}">
                <a16:creationId xmlns:a16="http://schemas.microsoft.com/office/drawing/2014/main" id="{0B33257E-04C7-AEE6-469C-FD98DED2633B}"/>
              </a:ext>
            </a:extLst>
          </p:cNvPr>
          <p:cNvSpPr txBox="1"/>
          <p:nvPr/>
        </p:nvSpPr>
        <p:spPr>
          <a:xfrm>
            <a:off x="14143265" y="5007266"/>
            <a:ext cx="1812924" cy="13044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 기록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영양제 추천 기록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병원 추천 기록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회원 정보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8992AFB1-8C9F-2D46-9C16-4D33DC31352D}"/>
              </a:ext>
            </a:extLst>
          </p:cNvPr>
          <p:cNvCxnSpPr>
            <a:cxnSpLocks/>
            <a:stCxn id="12" idx="3"/>
            <a:endCxn id="30" idx="1"/>
          </p:cNvCxnSpPr>
          <p:nvPr/>
        </p:nvCxnSpPr>
        <p:spPr>
          <a:xfrm>
            <a:off x="9952909" y="5415316"/>
            <a:ext cx="715091" cy="1236772"/>
          </a:xfrm>
          <a:prstGeom prst="bentConnector3">
            <a:avLst>
              <a:gd name="adj1" fmla="val 36250"/>
            </a:avLst>
          </a:prstGeom>
          <a:ln w="2540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28863DF6-BFD4-9715-B804-A44ECA0996A7}"/>
              </a:ext>
            </a:extLst>
          </p:cNvPr>
          <p:cNvCxnSpPr>
            <a:cxnSpLocks/>
            <a:stCxn id="12" idx="3"/>
            <a:endCxn id="26" idx="1"/>
          </p:cNvCxnSpPr>
          <p:nvPr/>
        </p:nvCxnSpPr>
        <p:spPr>
          <a:xfrm flipV="1">
            <a:off x="9952909" y="4041014"/>
            <a:ext cx="682266" cy="1374302"/>
          </a:xfrm>
          <a:prstGeom prst="bentConnector3">
            <a:avLst>
              <a:gd name="adj1" fmla="val 37030"/>
            </a:avLst>
          </a:prstGeom>
          <a:ln w="2540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60754943-389C-700A-E732-4B3A9A2D0A85}"/>
              </a:ext>
            </a:extLst>
          </p:cNvPr>
          <p:cNvCxnSpPr>
            <a:cxnSpLocks/>
            <a:stCxn id="30" idx="3"/>
            <a:endCxn id="46" idx="1"/>
          </p:cNvCxnSpPr>
          <p:nvPr/>
        </p:nvCxnSpPr>
        <p:spPr>
          <a:xfrm flipV="1">
            <a:off x="13008000" y="5379060"/>
            <a:ext cx="850957" cy="1273028"/>
          </a:xfrm>
          <a:prstGeom prst="bentConnector3">
            <a:avLst>
              <a:gd name="adj1" fmla="val 50000"/>
            </a:avLst>
          </a:prstGeom>
          <a:ln w="2540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FD765C58-CBCB-F479-10BB-D4E7469BC573}"/>
              </a:ext>
            </a:extLst>
          </p:cNvPr>
          <p:cNvCxnSpPr>
            <a:cxnSpLocks/>
            <a:stCxn id="26" idx="3"/>
            <a:endCxn id="46" idx="1"/>
          </p:cNvCxnSpPr>
          <p:nvPr/>
        </p:nvCxnSpPr>
        <p:spPr>
          <a:xfrm>
            <a:off x="12975175" y="4041014"/>
            <a:ext cx="883782" cy="1338046"/>
          </a:xfrm>
          <a:prstGeom prst="bentConnector3">
            <a:avLst>
              <a:gd name="adj1" fmla="val 50000"/>
            </a:avLst>
          </a:prstGeom>
          <a:ln w="2540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102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A5C14D-6A7F-9AA3-0503-40FA2035F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9B6E4DD5-3148-ABE2-FECB-CA80CFEC4AEB}"/>
              </a:ext>
            </a:extLst>
          </p:cNvPr>
          <p:cNvCxnSpPr>
            <a:cxnSpLocks/>
          </p:cNvCxnSpPr>
          <p:nvPr/>
        </p:nvCxnSpPr>
        <p:spPr>
          <a:xfrm>
            <a:off x="14186666" y="3398656"/>
            <a:ext cx="680999" cy="0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66717B5-5149-11CB-6FB9-8BD25772AD0B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2.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서비스 소개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10EDF5F5-178B-9FFF-8D46-F70811405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5" name="TextBox 10">
            <a:extLst>
              <a:ext uri="{FF2B5EF4-FFF2-40B4-BE49-F238E27FC236}">
                <a16:creationId xmlns:a16="http://schemas.microsoft.com/office/drawing/2014/main" id="{C2844E64-2C39-C272-7AF3-41D70F5C74FA}"/>
              </a:ext>
            </a:extLst>
          </p:cNvPr>
          <p:cNvSpPr txBox="1"/>
          <p:nvPr/>
        </p:nvSpPr>
        <p:spPr>
          <a:xfrm>
            <a:off x="5077014" y="1076725"/>
            <a:ext cx="6352985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기능 흐름도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grpSp>
        <p:nvGrpSpPr>
          <p:cNvPr id="2" name="Group 7">
            <a:extLst>
              <a:ext uri="{FF2B5EF4-FFF2-40B4-BE49-F238E27FC236}">
                <a16:creationId xmlns:a16="http://schemas.microsoft.com/office/drawing/2014/main" id="{7525DB99-4046-2F87-313D-5EB9E85D85DD}"/>
              </a:ext>
            </a:extLst>
          </p:cNvPr>
          <p:cNvGrpSpPr/>
          <p:nvPr/>
        </p:nvGrpSpPr>
        <p:grpSpPr>
          <a:xfrm>
            <a:off x="873559" y="4444875"/>
            <a:ext cx="2082673" cy="664559"/>
            <a:chOff x="0" y="0"/>
            <a:chExt cx="673004" cy="20624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2B024E3-B6EC-7D57-2598-4F1FB997B30D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293F3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1" name="TextBox 9">
              <a:extLst>
                <a:ext uri="{FF2B5EF4-FFF2-40B4-BE49-F238E27FC236}">
                  <a16:creationId xmlns:a16="http://schemas.microsoft.com/office/drawing/2014/main" id="{5ADC95F2-99DD-B0C6-DCB2-B386BB9AC57E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2" name="TextBox 10">
            <a:extLst>
              <a:ext uri="{FF2B5EF4-FFF2-40B4-BE49-F238E27FC236}">
                <a16:creationId xmlns:a16="http://schemas.microsoft.com/office/drawing/2014/main" id="{D871E466-1AF1-CA9B-E383-FE2F5FED57CF}"/>
              </a:ext>
            </a:extLst>
          </p:cNvPr>
          <p:cNvSpPr txBox="1"/>
          <p:nvPr/>
        </p:nvSpPr>
        <p:spPr>
          <a:xfrm>
            <a:off x="1082659" y="4587724"/>
            <a:ext cx="1664472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사용자</a:t>
            </a:r>
            <a:r>
              <a:rPr lang="en-US" altLang="ko-KR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(Web)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F6EFE2C3-571C-FE61-1209-33B8260DB56E}"/>
              </a:ext>
            </a:extLst>
          </p:cNvPr>
          <p:cNvSpPr/>
          <p:nvPr/>
        </p:nvSpPr>
        <p:spPr>
          <a:xfrm>
            <a:off x="3657314" y="4026370"/>
            <a:ext cx="2340000" cy="1493176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EC110530-17C2-A034-4888-163A7494FA49}"/>
              </a:ext>
            </a:extLst>
          </p:cNvPr>
          <p:cNvSpPr txBox="1"/>
          <p:nvPr/>
        </p:nvSpPr>
        <p:spPr>
          <a:xfrm>
            <a:off x="3292285" y="4320079"/>
            <a:ext cx="2970521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</a:t>
            </a:r>
            <a:r>
              <a:rPr lang="ko-KR" altLang="en-US" sz="2000" b="1" dirty="0" err="1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프론트엔드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C04E4F12-0E38-63C2-DF18-1C7330664D65}"/>
              </a:ext>
            </a:extLst>
          </p:cNvPr>
          <p:cNvSpPr txBox="1"/>
          <p:nvPr/>
        </p:nvSpPr>
        <p:spPr>
          <a:xfrm>
            <a:off x="3778151" y="4958956"/>
            <a:ext cx="2056122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Next.js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E25B2F9-19D6-0F05-00D9-236798FBD484}"/>
              </a:ext>
            </a:extLst>
          </p:cNvPr>
          <p:cNvCxnSpPr>
            <a:cxnSpLocks/>
          </p:cNvCxnSpPr>
          <p:nvPr/>
        </p:nvCxnSpPr>
        <p:spPr>
          <a:xfrm>
            <a:off x="2951785" y="4738124"/>
            <a:ext cx="680999" cy="0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B861444B-D10E-5EB2-D382-B28FBA96AAFD}"/>
              </a:ext>
            </a:extLst>
          </p:cNvPr>
          <p:cNvSpPr/>
          <p:nvPr/>
        </p:nvSpPr>
        <p:spPr>
          <a:xfrm>
            <a:off x="6698396" y="3993770"/>
            <a:ext cx="2340000" cy="1493176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11">
            <a:extLst>
              <a:ext uri="{FF2B5EF4-FFF2-40B4-BE49-F238E27FC236}">
                <a16:creationId xmlns:a16="http://schemas.microsoft.com/office/drawing/2014/main" id="{92F74AFB-9570-93E5-EE8D-E8EE87E190EB}"/>
              </a:ext>
            </a:extLst>
          </p:cNvPr>
          <p:cNvSpPr txBox="1"/>
          <p:nvPr/>
        </p:nvSpPr>
        <p:spPr>
          <a:xfrm>
            <a:off x="6333367" y="4287479"/>
            <a:ext cx="2970521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</a:t>
            </a:r>
            <a:r>
              <a:rPr lang="ko-KR" altLang="en-US" sz="2000" b="1" dirty="0" err="1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백엔드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25" name="TextBox 11">
            <a:extLst>
              <a:ext uri="{FF2B5EF4-FFF2-40B4-BE49-F238E27FC236}">
                <a16:creationId xmlns:a16="http://schemas.microsoft.com/office/drawing/2014/main" id="{43BCBA39-1820-071A-1F9A-2C997640F7D1}"/>
              </a:ext>
            </a:extLst>
          </p:cNvPr>
          <p:cNvSpPr txBox="1"/>
          <p:nvPr/>
        </p:nvSpPr>
        <p:spPr>
          <a:xfrm>
            <a:off x="6819233" y="4926356"/>
            <a:ext cx="2056122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Node.js + Express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FDD3FBF7-0153-D4E6-61BD-D0B0FA5DD70B}"/>
              </a:ext>
            </a:extLst>
          </p:cNvPr>
          <p:cNvCxnSpPr>
            <a:cxnSpLocks/>
          </p:cNvCxnSpPr>
          <p:nvPr/>
        </p:nvCxnSpPr>
        <p:spPr>
          <a:xfrm>
            <a:off x="11339278" y="3347656"/>
            <a:ext cx="680999" cy="0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11">
            <a:extLst>
              <a:ext uri="{FF2B5EF4-FFF2-40B4-BE49-F238E27FC236}">
                <a16:creationId xmlns:a16="http://schemas.microsoft.com/office/drawing/2014/main" id="{80DB9251-461E-08D7-0387-B230964B7A88}"/>
              </a:ext>
            </a:extLst>
          </p:cNvPr>
          <p:cNvSpPr txBox="1"/>
          <p:nvPr/>
        </p:nvSpPr>
        <p:spPr>
          <a:xfrm>
            <a:off x="3778151" y="3537070"/>
            <a:ext cx="2056122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문진표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데이터 입력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grpSp>
        <p:nvGrpSpPr>
          <p:cNvPr id="62" name="Group 7">
            <a:extLst>
              <a:ext uri="{FF2B5EF4-FFF2-40B4-BE49-F238E27FC236}">
                <a16:creationId xmlns:a16="http://schemas.microsoft.com/office/drawing/2014/main" id="{49AB239C-2398-6F7A-BDDB-303F5D8F2D59}"/>
              </a:ext>
            </a:extLst>
          </p:cNvPr>
          <p:cNvGrpSpPr/>
          <p:nvPr/>
        </p:nvGrpSpPr>
        <p:grpSpPr>
          <a:xfrm>
            <a:off x="9734436" y="3037346"/>
            <a:ext cx="1752600" cy="664559"/>
            <a:chOff x="0" y="0"/>
            <a:chExt cx="673004" cy="206242"/>
          </a:xfrm>
        </p:grpSpPr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22B63262-F3E7-4E33-9EBF-03AB7C0E63CA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8B0B0B"/>
            </a:solidFill>
          </p:spPr>
          <p:txBody>
            <a:bodyPr/>
            <a:lstStyle/>
            <a:p>
              <a:endParaRPr lang="ko-KR" altLang="en-US" dirty="0">
                <a:solidFill>
                  <a:srgbClr val="8B0B0B"/>
                </a:solidFill>
              </a:endParaRPr>
            </a:p>
          </p:txBody>
        </p:sp>
        <p:sp>
          <p:nvSpPr>
            <p:cNvPr id="64" name="TextBox 9">
              <a:extLst>
                <a:ext uri="{FF2B5EF4-FFF2-40B4-BE49-F238E27FC236}">
                  <a16:creationId xmlns:a16="http://schemas.microsoft.com/office/drawing/2014/main" id="{4C4B3C04-BA61-FA55-B229-4187051962D3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>
                <a:solidFill>
                  <a:srgbClr val="8B0B0B"/>
                </a:solidFill>
              </a:endParaRPr>
            </a:p>
          </p:txBody>
        </p:sp>
      </p:grpSp>
      <p:sp>
        <p:nvSpPr>
          <p:cNvPr id="65" name="TextBox 10">
            <a:extLst>
              <a:ext uri="{FF2B5EF4-FFF2-40B4-BE49-F238E27FC236}">
                <a16:creationId xmlns:a16="http://schemas.microsoft.com/office/drawing/2014/main" id="{AC134D1B-0A52-A0F0-3249-0631C91325EE}"/>
              </a:ext>
            </a:extLst>
          </p:cNvPr>
          <p:cNvSpPr txBox="1"/>
          <p:nvPr/>
        </p:nvSpPr>
        <p:spPr>
          <a:xfrm>
            <a:off x="10047588" y="3187259"/>
            <a:ext cx="1121868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로그인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grpSp>
        <p:nvGrpSpPr>
          <p:cNvPr id="66" name="Group 7">
            <a:extLst>
              <a:ext uri="{FF2B5EF4-FFF2-40B4-BE49-F238E27FC236}">
                <a16:creationId xmlns:a16="http://schemas.microsoft.com/office/drawing/2014/main" id="{DDE93656-F1C7-C2F8-D9AD-63024F0E6735}"/>
              </a:ext>
            </a:extLst>
          </p:cNvPr>
          <p:cNvGrpSpPr/>
          <p:nvPr/>
        </p:nvGrpSpPr>
        <p:grpSpPr>
          <a:xfrm>
            <a:off x="9753487" y="5661002"/>
            <a:ext cx="1752600" cy="678210"/>
            <a:chOff x="0" y="0"/>
            <a:chExt cx="673004" cy="206242"/>
          </a:xfrm>
        </p:grpSpPr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F2DE5882-EF62-0B49-8EA5-1D31C971898D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333333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9223255-3DE5-CBB3-86E1-8F8362A494C1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0" name="TextBox 10">
            <a:extLst>
              <a:ext uri="{FF2B5EF4-FFF2-40B4-BE49-F238E27FC236}">
                <a16:creationId xmlns:a16="http://schemas.microsoft.com/office/drawing/2014/main" id="{6A755502-E87E-6025-921B-6E8BCA86BF9E}"/>
              </a:ext>
            </a:extLst>
          </p:cNvPr>
          <p:cNvSpPr txBox="1"/>
          <p:nvPr/>
        </p:nvSpPr>
        <p:spPr>
          <a:xfrm>
            <a:off x="10066639" y="5817503"/>
            <a:ext cx="1121868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비로그인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71" name="TextBox 11">
            <a:extLst>
              <a:ext uri="{FF2B5EF4-FFF2-40B4-BE49-F238E27FC236}">
                <a16:creationId xmlns:a16="http://schemas.microsoft.com/office/drawing/2014/main" id="{FD816764-87D3-3931-A08A-E5F892A52F95}"/>
              </a:ext>
            </a:extLst>
          </p:cNvPr>
          <p:cNvSpPr txBox="1"/>
          <p:nvPr/>
        </p:nvSpPr>
        <p:spPr>
          <a:xfrm>
            <a:off x="9599512" y="4548332"/>
            <a:ext cx="2056122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로그인 여부 확인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B4283D79-A284-AAC9-7CD7-F72B6E644A5B}"/>
              </a:ext>
            </a:extLst>
          </p:cNvPr>
          <p:cNvCxnSpPr>
            <a:cxnSpLocks/>
          </p:cNvCxnSpPr>
          <p:nvPr/>
        </p:nvCxnSpPr>
        <p:spPr>
          <a:xfrm>
            <a:off x="9038396" y="4740358"/>
            <a:ext cx="715091" cy="1236772"/>
          </a:xfrm>
          <a:prstGeom prst="bentConnector3">
            <a:avLst>
              <a:gd name="adj1" fmla="val 36250"/>
            </a:avLst>
          </a:prstGeom>
          <a:ln w="28575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DF255FB8-8DD4-BBBD-0406-24AE12D33659}"/>
              </a:ext>
            </a:extLst>
          </p:cNvPr>
          <p:cNvCxnSpPr>
            <a:cxnSpLocks/>
          </p:cNvCxnSpPr>
          <p:nvPr/>
        </p:nvCxnSpPr>
        <p:spPr>
          <a:xfrm flipV="1">
            <a:off x="9038396" y="3366056"/>
            <a:ext cx="682266" cy="1374302"/>
          </a:xfrm>
          <a:prstGeom prst="bentConnector3">
            <a:avLst>
              <a:gd name="adj1" fmla="val 37030"/>
            </a:avLst>
          </a:prstGeom>
          <a:ln w="28575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13719495-B08E-97D3-01AD-B1D5B3C8927E}"/>
              </a:ext>
            </a:extLst>
          </p:cNvPr>
          <p:cNvSpPr/>
          <p:nvPr/>
        </p:nvSpPr>
        <p:spPr>
          <a:xfrm>
            <a:off x="12020277" y="2652068"/>
            <a:ext cx="2340000" cy="1493176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11">
            <a:extLst>
              <a:ext uri="{FF2B5EF4-FFF2-40B4-BE49-F238E27FC236}">
                <a16:creationId xmlns:a16="http://schemas.microsoft.com/office/drawing/2014/main" id="{F0596C94-9CC5-0BDB-25D6-6C649738F2F0}"/>
              </a:ext>
            </a:extLst>
          </p:cNvPr>
          <p:cNvSpPr txBox="1"/>
          <p:nvPr/>
        </p:nvSpPr>
        <p:spPr>
          <a:xfrm>
            <a:off x="12020277" y="2856146"/>
            <a:ext cx="2340000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ChatGPT API</a:t>
            </a:r>
          </a:p>
        </p:txBody>
      </p:sp>
      <p:sp>
        <p:nvSpPr>
          <p:cNvPr id="76" name="TextBox 11">
            <a:extLst>
              <a:ext uri="{FF2B5EF4-FFF2-40B4-BE49-F238E27FC236}">
                <a16:creationId xmlns:a16="http://schemas.microsoft.com/office/drawing/2014/main" id="{7AB0C1B5-C7DA-84C9-8644-A4CC0CEA5129}"/>
              </a:ext>
            </a:extLst>
          </p:cNvPr>
          <p:cNvSpPr txBox="1"/>
          <p:nvPr/>
        </p:nvSpPr>
        <p:spPr>
          <a:xfrm>
            <a:off x="12396454" y="3326192"/>
            <a:ext cx="1653291" cy="637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just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건강상태 분석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just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영양제 추천 </a:t>
            </a:r>
            <a:endParaRPr lang="en-US" altLang="ko-KR" dirty="0">
              <a:solidFill>
                <a:srgbClr val="8B0B0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513AD2E7-3AC0-B08E-0D5A-50B8A8A53B46}"/>
              </a:ext>
            </a:extLst>
          </p:cNvPr>
          <p:cNvSpPr/>
          <p:nvPr/>
        </p:nvSpPr>
        <p:spPr>
          <a:xfrm>
            <a:off x="14867665" y="2638950"/>
            <a:ext cx="2340000" cy="1493176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11">
            <a:extLst>
              <a:ext uri="{FF2B5EF4-FFF2-40B4-BE49-F238E27FC236}">
                <a16:creationId xmlns:a16="http://schemas.microsoft.com/office/drawing/2014/main" id="{ECA4E9F9-15DE-E55A-DF45-B1654D6B3C41}"/>
              </a:ext>
            </a:extLst>
          </p:cNvPr>
          <p:cNvSpPr txBox="1"/>
          <p:nvPr/>
        </p:nvSpPr>
        <p:spPr>
          <a:xfrm>
            <a:off x="14589310" y="2825821"/>
            <a:ext cx="2970521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Naver </a:t>
            </a:r>
            <a:r>
              <a:rPr lang="ko-KR" alt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지도 </a:t>
            </a:r>
            <a:r>
              <a:rPr lang="en-US" altLang="ko-KR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API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81" name="TextBox 11">
            <a:extLst>
              <a:ext uri="{FF2B5EF4-FFF2-40B4-BE49-F238E27FC236}">
                <a16:creationId xmlns:a16="http://schemas.microsoft.com/office/drawing/2014/main" id="{C7AB7267-24A7-45F7-FDA0-B242879DAACD}"/>
              </a:ext>
            </a:extLst>
          </p:cNvPr>
          <p:cNvSpPr txBox="1"/>
          <p:nvPr/>
        </p:nvSpPr>
        <p:spPr>
          <a:xfrm>
            <a:off x="15046509" y="3297404"/>
            <a:ext cx="2056122" cy="637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ChatGPT </a:t>
            </a:r>
            <a:r>
              <a:rPr lang="ko-KR" altLang="en-US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답변 기반 위치 기반 병원 추천</a:t>
            </a:r>
            <a:endParaRPr lang="en-US" altLang="ko-KR" dirty="0">
              <a:solidFill>
                <a:srgbClr val="8B0B0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66CA67D3-060F-F5C7-CDBB-4B529168F2F5}"/>
              </a:ext>
            </a:extLst>
          </p:cNvPr>
          <p:cNvCxnSpPr>
            <a:cxnSpLocks/>
          </p:cNvCxnSpPr>
          <p:nvPr/>
        </p:nvCxnSpPr>
        <p:spPr>
          <a:xfrm>
            <a:off x="5992867" y="4705524"/>
            <a:ext cx="680999" cy="0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11">
            <a:extLst>
              <a:ext uri="{FF2B5EF4-FFF2-40B4-BE49-F238E27FC236}">
                <a16:creationId xmlns:a16="http://schemas.microsoft.com/office/drawing/2014/main" id="{723B332B-A9C7-F878-2799-134990D3827C}"/>
              </a:ext>
            </a:extLst>
          </p:cNvPr>
          <p:cNvSpPr txBox="1"/>
          <p:nvPr/>
        </p:nvSpPr>
        <p:spPr>
          <a:xfrm>
            <a:off x="12278672" y="4349322"/>
            <a:ext cx="2056122" cy="637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비로그인 사용자</a:t>
            </a:r>
            <a:b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</a:b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(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건강상태 분석 결과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)</a:t>
            </a:r>
          </a:p>
        </p:txBody>
      </p: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236BA53A-C481-DCD1-C345-5E170039FBA5}"/>
              </a:ext>
            </a:extLst>
          </p:cNvPr>
          <p:cNvSpPr/>
          <p:nvPr/>
        </p:nvSpPr>
        <p:spPr>
          <a:xfrm>
            <a:off x="14745994" y="7655739"/>
            <a:ext cx="2340000" cy="1384430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TextBox 11">
            <a:extLst>
              <a:ext uri="{FF2B5EF4-FFF2-40B4-BE49-F238E27FC236}">
                <a16:creationId xmlns:a16="http://schemas.microsoft.com/office/drawing/2014/main" id="{4B1983CB-C2E2-E71B-BC18-F940AFCEB8B8}"/>
              </a:ext>
            </a:extLst>
          </p:cNvPr>
          <p:cNvSpPr txBox="1"/>
          <p:nvPr/>
        </p:nvSpPr>
        <p:spPr>
          <a:xfrm>
            <a:off x="14430733" y="7820463"/>
            <a:ext cx="2970521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PostgreSQL</a:t>
            </a:r>
          </a:p>
        </p:txBody>
      </p:sp>
      <p:sp>
        <p:nvSpPr>
          <p:cNvPr id="97" name="TextBox 11">
            <a:extLst>
              <a:ext uri="{FF2B5EF4-FFF2-40B4-BE49-F238E27FC236}">
                <a16:creationId xmlns:a16="http://schemas.microsoft.com/office/drawing/2014/main" id="{863B9159-45B4-C168-F887-719E767EDC05}"/>
              </a:ext>
            </a:extLst>
          </p:cNvPr>
          <p:cNvSpPr txBox="1"/>
          <p:nvPr/>
        </p:nvSpPr>
        <p:spPr>
          <a:xfrm>
            <a:off x="14896694" y="8243879"/>
            <a:ext cx="2055692" cy="637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로그인 사용자</a:t>
            </a:r>
            <a:b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</a:br>
            <a:r>
              <a:rPr lang="ko-KR" altLang="en-US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최종 결과 </a:t>
            </a:r>
            <a: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DB </a:t>
            </a:r>
            <a:r>
              <a:rPr lang="ko-KR" altLang="en-US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저장</a:t>
            </a:r>
            <a:endParaRPr lang="en-US" altLang="ko-KR" dirty="0">
              <a:solidFill>
                <a:srgbClr val="8B0B0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cxnSp>
        <p:nvCxnSpPr>
          <p:cNvPr id="98" name="연결선: 꺾임 97">
            <a:extLst>
              <a:ext uri="{FF2B5EF4-FFF2-40B4-BE49-F238E27FC236}">
                <a16:creationId xmlns:a16="http://schemas.microsoft.com/office/drawing/2014/main" id="{6704EAE0-0922-271D-6238-FE14E6A1A647}"/>
              </a:ext>
            </a:extLst>
          </p:cNvPr>
          <p:cNvCxnSpPr>
            <a:cxnSpLocks/>
            <a:stCxn id="79" idx="3"/>
            <a:endCxn id="95" idx="3"/>
          </p:cNvCxnSpPr>
          <p:nvPr/>
        </p:nvCxnSpPr>
        <p:spPr>
          <a:xfrm flipH="1">
            <a:off x="17085994" y="3385538"/>
            <a:ext cx="121671" cy="4962416"/>
          </a:xfrm>
          <a:prstGeom prst="bentConnector3">
            <a:avLst>
              <a:gd name="adj1" fmla="val -187884"/>
            </a:avLst>
          </a:prstGeom>
          <a:ln w="28575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연결선: 꺾임 107">
            <a:extLst>
              <a:ext uri="{FF2B5EF4-FFF2-40B4-BE49-F238E27FC236}">
                <a16:creationId xmlns:a16="http://schemas.microsoft.com/office/drawing/2014/main" id="{3462DE75-DCB0-888F-8C71-CAE78ED4E2B5}"/>
              </a:ext>
            </a:extLst>
          </p:cNvPr>
          <p:cNvCxnSpPr>
            <a:cxnSpLocks/>
            <a:endCxn id="14" idx="2"/>
          </p:cNvCxnSpPr>
          <p:nvPr/>
        </p:nvCxnSpPr>
        <p:spPr>
          <a:xfrm rot="10800000">
            <a:off x="4827315" y="5519547"/>
            <a:ext cx="11230619" cy="1668833"/>
          </a:xfrm>
          <a:prstGeom prst="bentConnector2">
            <a:avLst/>
          </a:prstGeom>
          <a:ln w="28575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">
            <a:extLst>
              <a:ext uri="{FF2B5EF4-FFF2-40B4-BE49-F238E27FC236}">
                <a16:creationId xmlns:a16="http://schemas.microsoft.com/office/drawing/2014/main" id="{72735BF9-9652-5B83-730F-F25DCC098BDF}"/>
              </a:ext>
            </a:extLst>
          </p:cNvPr>
          <p:cNvSpPr txBox="1"/>
          <p:nvPr/>
        </p:nvSpPr>
        <p:spPr>
          <a:xfrm>
            <a:off x="8383809" y="7387422"/>
            <a:ext cx="2804698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dirty="0" err="1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프론트엔드로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 최종 결과 전달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cxnSp>
        <p:nvCxnSpPr>
          <p:cNvPr id="120" name="연결선: 꺾임 119">
            <a:extLst>
              <a:ext uri="{FF2B5EF4-FFF2-40B4-BE49-F238E27FC236}">
                <a16:creationId xmlns:a16="http://schemas.microsoft.com/office/drawing/2014/main" id="{A3E64D2C-A4CB-69AB-7177-3CF460CC9FB7}"/>
              </a:ext>
            </a:extLst>
          </p:cNvPr>
          <p:cNvCxnSpPr>
            <a:cxnSpLocks/>
          </p:cNvCxnSpPr>
          <p:nvPr/>
        </p:nvCxnSpPr>
        <p:spPr>
          <a:xfrm flipV="1">
            <a:off x="11517621" y="3657967"/>
            <a:ext cx="514190" cy="2523146"/>
          </a:xfrm>
          <a:prstGeom prst="bentConnector3">
            <a:avLst>
              <a:gd name="adj1" fmla="val 55645"/>
            </a:avLst>
          </a:prstGeom>
          <a:ln w="28575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1">
            <a:extLst>
              <a:ext uri="{FF2B5EF4-FFF2-40B4-BE49-F238E27FC236}">
                <a16:creationId xmlns:a16="http://schemas.microsoft.com/office/drawing/2014/main" id="{96984A5B-6C0B-4928-37F0-D06152C5986B}"/>
              </a:ext>
            </a:extLst>
          </p:cNvPr>
          <p:cNvSpPr txBox="1"/>
          <p:nvPr/>
        </p:nvSpPr>
        <p:spPr>
          <a:xfrm>
            <a:off x="15029872" y="4333845"/>
            <a:ext cx="2056122" cy="13044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로그인 사용자</a:t>
            </a:r>
            <a:b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</a:br>
            <a: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(</a:t>
            </a:r>
            <a:r>
              <a:rPr lang="ko-KR" altLang="en-US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 상태 분석</a:t>
            </a:r>
            <a: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</a:t>
            </a:r>
            <a:b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</a:br>
            <a:r>
              <a:rPr lang="ko-KR" altLang="en-US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영양제 추천</a:t>
            </a:r>
            <a: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</a:t>
            </a:r>
            <a:b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</a:br>
            <a:r>
              <a:rPr lang="ko-KR" altLang="en-US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병원 추천 결과</a:t>
            </a:r>
            <a:r>
              <a:rPr lang="en-US" altLang="ko-KR" dirty="0">
                <a:solidFill>
                  <a:srgbClr val="8B0B0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)</a:t>
            </a:r>
          </a:p>
        </p:txBody>
      </p:sp>
      <p:cxnSp>
        <p:nvCxnSpPr>
          <p:cNvPr id="141" name="직선 화살표 연결선 140">
            <a:extLst>
              <a:ext uri="{FF2B5EF4-FFF2-40B4-BE49-F238E27FC236}">
                <a16:creationId xmlns:a16="http://schemas.microsoft.com/office/drawing/2014/main" id="{19AB2BF6-F300-44E8-1920-936789797A1B}"/>
              </a:ext>
            </a:extLst>
          </p:cNvPr>
          <p:cNvCxnSpPr>
            <a:cxnSpLocks/>
          </p:cNvCxnSpPr>
          <p:nvPr/>
        </p:nvCxnSpPr>
        <p:spPr>
          <a:xfrm>
            <a:off x="13306733" y="5109434"/>
            <a:ext cx="0" cy="2073277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06154C3C-693B-C020-D6B9-10539C6B27A5}"/>
              </a:ext>
            </a:extLst>
          </p:cNvPr>
          <p:cNvCxnSpPr>
            <a:cxnSpLocks/>
          </p:cNvCxnSpPr>
          <p:nvPr/>
        </p:nvCxnSpPr>
        <p:spPr>
          <a:xfrm>
            <a:off x="16037665" y="5753100"/>
            <a:ext cx="15201" cy="1463369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909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606055-1533-9EF0-6B6C-633C47122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D01D4B1D-7914-76AA-1441-28693F2BEF28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2.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서비스 소개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8517EF6E-0B8B-8D09-9BD5-684EF936A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6516D306-F479-4CD2-3B40-C1501445FBEA}"/>
              </a:ext>
            </a:extLst>
          </p:cNvPr>
          <p:cNvGrpSpPr/>
          <p:nvPr/>
        </p:nvGrpSpPr>
        <p:grpSpPr>
          <a:xfrm>
            <a:off x="2032127" y="3512934"/>
            <a:ext cx="1752600" cy="664559"/>
            <a:chOff x="0" y="0"/>
            <a:chExt cx="673004" cy="206242"/>
          </a:xfrm>
        </p:grpSpPr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B09EA199-2318-3782-F515-55766AEDD10A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293F3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E95BC186-A8B0-B636-826D-0CE9E975CBDF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10">
            <a:extLst>
              <a:ext uri="{FF2B5EF4-FFF2-40B4-BE49-F238E27FC236}">
                <a16:creationId xmlns:a16="http://schemas.microsoft.com/office/drawing/2014/main" id="{410178B4-A917-D74F-3AFF-F9817B9F12B4}"/>
              </a:ext>
            </a:extLst>
          </p:cNvPr>
          <p:cNvSpPr txBox="1"/>
          <p:nvPr/>
        </p:nvSpPr>
        <p:spPr>
          <a:xfrm>
            <a:off x="2345279" y="3662847"/>
            <a:ext cx="1121868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로그인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45" name="TextBox 10">
            <a:extLst>
              <a:ext uri="{FF2B5EF4-FFF2-40B4-BE49-F238E27FC236}">
                <a16:creationId xmlns:a16="http://schemas.microsoft.com/office/drawing/2014/main" id="{3405CBC1-0978-3D89-E55C-AABC33C1D5EC}"/>
              </a:ext>
            </a:extLst>
          </p:cNvPr>
          <p:cNvSpPr txBox="1"/>
          <p:nvPr/>
        </p:nvSpPr>
        <p:spPr>
          <a:xfrm>
            <a:off x="5077014" y="1076725"/>
            <a:ext cx="6352985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서비스 이용 플로우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grpSp>
        <p:nvGrpSpPr>
          <p:cNvPr id="3" name="Group 7">
            <a:extLst>
              <a:ext uri="{FF2B5EF4-FFF2-40B4-BE49-F238E27FC236}">
                <a16:creationId xmlns:a16="http://schemas.microsoft.com/office/drawing/2014/main" id="{242E5C26-B3B8-C274-A8C6-7F9033CE3348}"/>
              </a:ext>
            </a:extLst>
          </p:cNvPr>
          <p:cNvGrpSpPr/>
          <p:nvPr/>
        </p:nvGrpSpPr>
        <p:grpSpPr>
          <a:xfrm>
            <a:off x="2032127" y="7524420"/>
            <a:ext cx="1752600" cy="678210"/>
            <a:chOff x="0" y="0"/>
            <a:chExt cx="673004" cy="20624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4FDA927-F9CD-5F3F-8197-0B0AA7F3665E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333333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4685FE-FBF9-4319-CAAD-5EBD05E25C83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3" name="TextBox 10">
            <a:extLst>
              <a:ext uri="{FF2B5EF4-FFF2-40B4-BE49-F238E27FC236}">
                <a16:creationId xmlns:a16="http://schemas.microsoft.com/office/drawing/2014/main" id="{376C8E92-C162-BE61-03A8-D30B76DF4398}"/>
              </a:ext>
            </a:extLst>
          </p:cNvPr>
          <p:cNvSpPr txBox="1"/>
          <p:nvPr/>
        </p:nvSpPr>
        <p:spPr>
          <a:xfrm>
            <a:off x="2345279" y="7680921"/>
            <a:ext cx="1121868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비로그인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5A2F2DC-F87C-C773-2D87-C1BBFD5AE0C4}"/>
              </a:ext>
            </a:extLst>
          </p:cNvPr>
          <p:cNvSpPr/>
          <p:nvPr/>
        </p:nvSpPr>
        <p:spPr>
          <a:xfrm>
            <a:off x="4321202" y="4461218"/>
            <a:ext cx="2340000" cy="2667000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1">
            <a:extLst>
              <a:ext uri="{FF2B5EF4-FFF2-40B4-BE49-F238E27FC236}">
                <a16:creationId xmlns:a16="http://schemas.microsoft.com/office/drawing/2014/main" id="{E00B2D59-E13E-50C6-92A0-703BEC630E22}"/>
              </a:ext>
            </a:extLst>
          </p:cNvPr>
          <p:cNvSpPr txBox="1"/>
          <p:nvPr/>
        </p:nvSpPr>
        <p:spPr>
          <a:xfrm>
            <a:off x="4009750" y="4927067"/>
            <a:ext cx="2970521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 err="1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문진표</a:t>
            </a:r>
            <a:r>
              <a:rPr lang="ko-KR" alt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 작성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75028429-CD2E-367E-ED93-F98FFBFE9090}"/>
              </a:ext>
            </a:extLst>
          </p:cNvPr>
          <p:cNvSpPr txBox="1"/>
          <p:nvPr/>
        </p:nvSpPr>
        <p:spPr>
          <a:xfrm>
            <a:off x="4427146" y="5690437"/>
            <a:ext cx="2056122" cy="9710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 algn="ctr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기본 정보 입력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ctr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주요 증상 입력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marL="285750" indent="-285750" algn="ctr">
              <a:lnSpc>
                <a:spcPts val="2560"/>
              </a:lnSpc>
              <a:buFontTx/>
              <a:buChar char="-"/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생활 습관 입력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97586A88-7F62-129B-BEDF-06C9D569DB40}"/>
              </a:ext>
            </a:extLst>
          </p:cNvPr>
          <p:cNvSpPr/>
          <p:nvPr/>
        </p:nvSpPr>
        <p:spPr>
          <a:xfrm>
            <a:off x="7342201" y="4461218"/>
            <a:ext cx="2340000" cy="2667000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11">
            <a:extLst>
              <a:ext uri="{FF2B5EF4-FFF2-40B4-BE49-F238E27FC236}">
                <a16:creationId xmlns:a16="http://schemas.microsoft.com/office/drawing/2014/main" id="{FF43654B-2521-2C7F-5528-AABD30606AC0}"/>
              </a:ext>
            </a:extLst>
          </p:cNvPr>
          <p:cNvSpPr txBox="1"/>
          <p:nvPr/>
        </p:nvSpPr>
        <p:spPr>
          <a:xfrm>
            <a:off x="7361251" y="4927067"/>
            <a:ext cx="2324760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AI </a:t>
            </a:r>
            <a:r>
              <a:rPr lang="ko-KR" alt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건강상태 분석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303A592A-9AA4-FA97-10E3-97E461D98E5B}"/>
              </a:ext>
            </a:extLst>
          </p:cNvPr>
          <p:cNvSpPr txBox="1"/>
          <p:nvPr/>
        </p:nvSpPr>
        <p:spPr>
          <a:xfrm>
            <a:off x="7491761" y="5791200"/>
            <a:ext cx="2056122" cy="637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ChatGPT API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를 통해 입력 데이터 분석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90A061E7-0751-DCA3-4E48-0C2C9E7A41A2}"/>
              </a:ext>
            </a:extLst>
          </p:cNvPr>
          <p:cNvSpPr/>
          <p:nvPr/>
        </p:nvSpPr>
        <p:spPr>
          <a:xfrm>
            <a:off x="10363200" y="4457700"/>
            <a:ext cx="2340000" cy="2667000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3333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11">
            <a:extLst>
              <a:ext uri="{FF2B5EF4-FFF2-40B4-BE49-F238E27FC236}">
                <a16:creationId xmlns:a16="http://schemas.microsoft.com/office/drawing/2014/main" id="{219A5A4D-6BD5-0B8D-7269-B13F2FA9BBDB}"/>
              </a:ext>
            </a:extLst>
          </p:cNvPr>
          <p:cNvSpPr txBox="1"/>
          <p:nvPr/>
        </p:nvSpPr>
        <p:spPr>
          <a:xfrm>
            <a:off x="10382250" y="4923549"/>
            <a:ext cx="2340000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>
                <a:solidFill>
                  <a:srgbClr val="33333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분석 결과 제공</a:t>
            </a:r>
            <a:endParaRPr lang="en-US" sz="2000" b="1" dirty="0">
              <a:solidFill>
                <a:srgbClr val="333333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36" name="TextBox 11">
            <a:extLst>
              <a:ext uri="{FF2B5EF4-FFF2-40B4-BE49-F238E27FC236}">
                <a16:creationId xmlns:a16="http://schemas.microsoft.com/office/drawing/2014/main" id="{D18798E0-D964-8CD4-23B3-58B367E64DFA}"/>
              </a:ext>
            </a:extLst>
          </p:cNvPr>
          <p:cNvSpPr txBox="1"/>
          <p:nvPr/>
        </p:nvSpPr>
        <p:spPr>
          <a:xfrm>
            <a:off x="10505139" y="5954394"/>
            <a:ext cx="2056122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건강상태 요약 제공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8B309CB6-6A86-ED2A-3B47-B823F3CD9E44}"/>
              </a:ext>
            </a:extLst>
          </p:cNvPr>
          <p:cNvSpPr/>
          <p:nvPr/>
        </p:nvSpPr>
        <p:spPr>
          <a:xfrm>
            <a:off x="14278250" y="3444736"/>
            <a:ext cx="2340000" cy="465849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293F30"/>
            </a:solidFill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11">
            <a:extLst>
              <a:ext uri="{FF2B5EF4-FFF2-40B4-BE49-F238E27FC236}">
                <a16:creationId xmlns:a16="http://schemas.microsoft.com/office/drawing/2014/main" id="{DB98E8F4-D366-ACFC-6180-90B678470B79}"/>
              </a:ext>
            </a:extLst>
          </p:cNvPr>
          <p:cNvSpPr txBox="1"/>
          <p:nvPr/>
        </p:nvSpPr>
        <p:spPr>
          <a:xfrm>
            <a:off x="14278250" y="3512935"/>
            <a:ext cx="2340000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>
                <a:solidFill>
                  <a:srgbClr val="293F3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영양제 추천</a:t>
            </a:r>
            <a:endParaRPr lang="en-US" sz="2000" b="1" dirty="0">
              <a:solidFill>
                <a:srgbClr val="293F30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8E9693FA-0744-7F0E-D7A2-83B4DBB397C8}"/>
              </a:ext>
            </a:extLst>
          </p:cNvPr>
          <p:cNvSpPr/>
          <p:nvPr/>
        </p:nvSpPr>
        <p:spPr>
          <a:xfrm>
            <a:off x="14278250" y="4150043"/>
            <a:ext cx="2340000" cy="465849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293F30"/>
            </a:solidFill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11">
            <a:extLst>
              <a:ext uri="{FF2B5EF4-FFF2-40B4-BE49-F238E27FC236}">
                <a16:creationId xmlns:a16="http://schemas.microsoft.com/office/drawing/2014/main" id="{86C422AF-2BD4-AB50-AA63-A924B5E6786E}"/>
              </a:ext>
            </a:extLst>
          </p:cNvPr>
          <p:cNvSpPr txBox="1"/>
          <p:nvPr/>
        </p:nvSpPr>
        <p:spPr>
          <a:xfrm>
            <a:off x="14278250" y="4218242"/>
            <a:ext cx="2340000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>
                <a:solidFill>
                  <a:srgbClr val="293F3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병원 추천</a:t>
            </a:r>
            <a:endParaRPr lang="en-US" sz="2000" b="1" dirty="0">
              <a:solidFill>
                <a:srgbClr val="293F30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C4420088-448C-A6D9-7B8D-D5852A1DCFD9}"/>
              </a:ext>
            </a:extLst>
          </p:cNvPr>
          <p:cNvSpPr/>
          <p:nvPr/>
        </p:nvSpPr>
        <p:spPr>
          <a:xfrm>
            <a:off x="14278250" y="4855350"/>
            <a:ext cx="2340000" cy="465849"/>
          </a:xfrm>
          <a:prstGeom prst="roundRect">
            <a:avLst/>
          </a:prstGeom>
          <a:solidFill>
            <a:srgbClr val="FBFFF7"/>
          </a:solidFill>
          <a:ln w="22225">
            <a:solidFill>
              <a:srgbClr val="293F30"/>
            </a:solidFill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11">
            <a:extLst>
              <a:ext uri="{FF2B5EF4-FFF2-40B4-BE49-F238E27FC236}">
                <a16:creationId xmlns:a16="http://schemas.microsoft.com/office/drawing/2014/main" id="{11FF3269-81EA-6201-841F-491367D29A48}"/>
              </a:ext>
            </a:extLst>
          </p:cNvPr>
          <p:cNvSpPr txBox="1"/>
          <p:nvPr/>
        </p:nvSpPr>
        <p:spPr>
          <a:xfrm>
            <a:off x="14278250" y="4923549"/>
            <a:ext cx="2340000" cy="3294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>
                <a:solidFill>
                  <a:srgbClr val="293F3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건강 기록 저장</a:t>
            </a:r>
            <a:endParaRPr lang="en-US" sz="2000" b="1" dirty="0">
              <a:solidFill>
                <a:srgbClr val="293F30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6945CC89-6C74-6B9E-4307-06B0AD3AF811}"/>
              </a:ext>
            </a:extLst>
          </p:cNvPr>
          <p:cNvCxnSpPr>
            <a:cxnSpLocks/>
            <a:stCxn id="6" idx="2"/>
          </p:cNvCxnSpPr>
          <p:nvPr/>
        </p:nvCxnSpPr>
        <p:spPr>
          <a:xfrm rot="16200000" flipH="1">
            <a:off x="2990867" y="4095053"/>
            <a:ext cx="1198127" cy="1363006"/>
          </a:xfrm>
          <a:prstGeom prst="bentConnector2">
            <a:avLst/>
          </a:prstGeom>
          <a:ln w="31750">
            <a:solidFill>
              <a:srgbClr val="293F30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73E08A87-BF02-C34D-B952-4DE57A0F3AFD}"/>
              </a:ext>
            </a:extLst>
          </p:cNvPr>
          <p:cNvCxnSpPr>
            <a:cxnSpLocks/>
          </p:cNvCxnSpPr>
          <p:nvPr/>
        </p:nvCxnSpPr>
        <p:spPr>
          <a:xfrm>
            <a:off x="6639771" y="5791200"/>
            <a:ext cx="680999" cy="0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33436AA1-9D5F-4E60-023A-F10B67D07586}"/>
              </a:ext>
            </a:extLst>
          </p:cNvPr>
          <p:cNvCxnSpPr>
            <a:cxnSpLocks/>
          </p:cNvCxnSpPr>
          <p:nvPr/>
        </p:nvCxnSpPr>
        <p:spPr>
          <a:xfrm flipV="1">
            <a:off x="2773273" y="6418643"/>
            <a:ext cx="1498161" cy="1188335"/>
          </a:xfrm>
          <a:prstGeom prst="bentConnector3">
            <a:avLst>
              <a:gd name="adj1" fmla="val 8462"/>
            </a:avLst>
          </a:prstGeom>
          <a:ln w="31750">
            <a:solidFill>
              <a:srgbClr val="333333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F967FCEC-E53D-6D43-B62C-7DCEBA309E21}"/>
              </a:ext>
            </a:extLst>
          </p:cNvPr>
          <p:cNvCxnSpPr>
            <a:cxnSpLocks/>
          </p:cNvCxnSpPr>
          <p:nvPr/>
        </p:nvCxnSpPr>
        <p:spPr>
          <a:xfrm>
            <a:off x="9682201" y="5813082"/>
            <a:ext cx="680999" cy="0"/>
          </a:xfrm>
          <a:prstGeom prst="straightConnector1">
            <a:avLst/>
          </a:prstGeom>
          <a:ln w="31750">
            <a:solidFill>
              <a:srgbClr val="33333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41823A8A-66E6-1D4F-C3CC-6495233BEEF0}"/>
              </a:ext>
            </a:extLst>
          </p:cNvPr>
          <p:cNvCxnSpPr>
            <a:cxnSpLocks/>
            <a:endCxn id="38" idx="1"/>
          </p:cNvCxnSpPr>
          <p:nvPr/>
        </p:nvCxnSpPr>
        <p:spPr>
          <a:xfrm flipV="1">
            <a:off x="12711200" y="3677660"/>
            <a:ext cx="1567050" cy="1564745"/>
          </a:xfrm>
          <a:prstGeom prst="bentConnector3">
            <a:avLst>
              <a:gd name="adj1" fmla="val 50000"/>
            </a:avLst>
          </a:prstGeom>
          <a:ln w="31750">
            <a:solidFill>
              <a:srgbClr val="293F30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CAA39140-3281-54B3-26E5-ED1C40843E9E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13494725" y="5088273"/>
            <a:ext cx="783525" cy="2"/>
          </a:xfrm>
          <a:prstGeom prst="straightConnector1">
            <a:avLst/>
          </a:prstGeom>
          <a:ln w="31750">
            <a:solidFill>
              <a:srgbClr val="293F3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>
            <a:extLst>
              <a:ext uri="{FF2B5EF4-FFF2-40B4-BE49-F238E27FC236}">
                <a16:creationId xmlns:a16="http://schemas.microsoft.com/office/drawing/2014/main" id="{0A63E5B1-4091-E7F0-66C9-106081FEA871}"/>
              </a:ext>
            </a:extLst>
          </p:cNvPr>
          <p:cNvCxnSpPr>
            <a:cxnSpLocks/>
          </p:cNvCxnSpPr>
          <p:nvPr/>
        </p:nvCxnSpPr>
        <p:spPr>
          <a:xfrm>
            <a:off x="13487400" y="4393502"/>
            <a:ext cx="783525" cy="2"/>
          </a:xfrm>
          <a:prstGeom prst="straightConnector1">
            <a:avLst/>
          </a:prstGeom>
          <a:ln w="31750">
            <a:solidFill>
              <a:srgbClr val="293F3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">
            <a:extLst>
              <a:ext uri="{FF2B5EF4-FFF2-40B4-BE49-F238E27FC236}">
                <a16:creationId xmlns:a16="http://schemas.microsoft.com/office/drawing/2014/main" id="{FA54FCA9-4EBF-5046-EB09-6A8A2C01C1E6}"/>
              </a:ext>
            </a:extLst>
          </p:cNvPr>
          <p:cNvSpPr txBox="1"/>
          <p:nvPr/>
        </p:nvSpPr>
        <p:spPr>
          <a:xfrm>
            <a:off x="14543709" y="5610133"/>
            <a:ext cx="1861489" cy="688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>
                <a:solidFill>
                  <a:srgbClr val="293F3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로그인한 사용자만 </a:t>
            </a:r>
            <a:endParaRPr lang="en-US" altLang="ko-KR" sz="2000" b="1" dirty="0">
              <a:solidFill>
                <a:srgbClr val="293F30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000" b="1" dirty="0">
                <a:solidFill>
                  <a:srgbClr val="293F30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Telegraf Bold"/>
                <a:sym typeface="Telegraf Bold"/>
              </a:rPr>
              <a:t>이용 가능</a:t>
            </a:r>
            <a:endParaRPr lang="en-US" sz="2000" b="1" dirty="0">
              <a:solidFill>
                <a:srgbClr val="293F30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Telegraf Bold"/>
              <a:sym typeface="Telegraf Bold"/>
            </a:endParaRPr>
          </a:p>
        </p:txBody>
      </p:sp>
    </p:spTree>
    <p:extLst>
      <p:ext uri="{BB962C8B-B14F-4D97-AF65-F5344CB8AC3E}">
        <p14:creationId xmlns:p14="http://schemas.microsoft.com/office/powerpoint/2010/main" val="3905134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EAC7C9-55F8-77C3-0890-BA5469BC7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4AFA7B25-A841-F17F-1B73-EF9CBE433913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2.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서비스 소개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88F61552-6B49-B8C9-B3C1-25874B2B3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06BA14A1-AA21-098B-A2D8-9DBD3915CCFC}"/>
              </a:ext>
            </a:extLst>
          </p:cNvPr>
          <p:cNvSpPr txBox="1"/>
          <p:nvPr/>
        </p:nvSpPr>
        <p:spPr>
          <a:xfrm>
            <a:off x="575961" y="7589359"/>
            <a:ext cx="3623884" cy="643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사용자의 기본 건강 정보와 </a:t>
            </a:r>
            <a:endParaRPr lang="en-US" altLang="ko-KR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algn="ctr">
              <a:lnSpc>
                <a:spcPts val="2560"/>
              </a:lnSpc>
            </a:pP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주요 증상 입력</a:t>
            </a:r>
            <a:endParaRPr lang="en-US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C73CBDA7-C3D4-E320-3CD6-88F1EA126D2F}"/>
              </a:ext>
            </a:extLst>
          </p:cNvPr>
          <p:cNvGrpSpPr/>
          <p:nvPr/>
        </p:nvGrpSpPr>
        <p:grpSpPr>
          <a:xfrm>
            <a:off x="1192400" y="2997140"/>
            <a:ext cx="2555311" cy="783076"/>
            <a:chOff x="0" y="0"/>
            <a:chExt cx="673004" cy="206242"/>
          </a:xfrm>
        </p:grpSpPr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C9EEB529-B00B-A243-997B-F82A0289EF70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293F3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C5431F6F-62AA-D2DF-B68D-392334EDDA1F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10">
            <a:extLst>
              <a:ext uri="{FF2B5EF4-FFF2-40B4-BE49-F238E27FC236}">
                <a16:creationId xmlns:a16="http://schemas.microsoft.com/office/drawing/2014/main" id="{74D6A191-FFE6-801C-F878-71AB4525C6A9}"/>
              </a:ext>
            </a:extLst>
          </p:cNvPr>
          <p:cNvSpPr txBox="1"/>
          <p:nvPr/>
        </p:nvSpPr>
        <p:spPr>
          <a:xfrm>
            <a:off x="1652207" y="3205859"/>
            <a:ext cx="1635696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 err="1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문진표</a:t>
            </a: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 작성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CD33230D-BECE-06A1-DFD5-831CCB23B529}"/>
              </a:ext>
            </a:extLst>
          </p:cNvPr>
          <p:cNvSpPr txBox="1"/>
          <p:nvPr/>
        </p:nvSpPr>
        <p:spPr>
          <a:xfrm>
            <a:off x="5436440" y="7589358"/>
            <a:ext cx="2810714" cy="643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입력 데이터를 기반으로 </a:t>
            </a:r>
            <a:endParaRPr lang="en-US" altLang="ko-KR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algn="ctr">
              <a:lnSpc>
                <a:spcPts val="2560"/>
              </a:lnSpc>
            </a:pP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건강 상태 분석</a:t>
            </a:r>
            <a:endParaRPr lang="en-US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grpSp>
        <p:nvGrpSpPr>
          <p:cNvPr id="10" name="Group 13">
            <a:extLst>
              <a:ext uri="{FF2B5EF4-FFF2-40B4-BE49-F238E27FC236}">
                <a16:creationId xmlns:a16="http://schemas.microsoft.com/office/drawing/2014/main" id="{C4D11E07-7D9C-A4BA-BF4E-07230E6090FE}"/>
              </a:ext>
            </a:extLst>
          </p:cNvPr>
          <p:cNvGrpSpPr/>
          <p:nvPr/>
        </p:nvGrpSpPr>
        <p:grpSpPr>
          <a:xfrm>
            <a:off x="5564143" y="2997140"/>
            <a:ext cx="2555311" cy="783076"/>
            <a:chOff x="0" y="0"/>
            <a:chExt cx="673004" cy="206242"/>
          </a:xfrm>
        </p:grpSpPr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D3B01FD0-0A9A-369F-CF55-D6C1B37402BD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072D65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4" name="TextBox 15">
              <a:extLst>
                <a:ext uri="{FF2B5EF4-FFF2-40B4-BE49-F238E27FC236}">
                  <a16:creationId xmlns:a16="http://schemas.microsoft.com/office/drawing/2014/main" id="{BB85594E-4434-B338-A084-202CD33931F1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5" name="TextBox 16">
            <a:extLst>
              <a:ext uri="{FF2B5EF4-FFF2-40B4-BE49-F238E27FC236}">
                <a16:creationId xmlns:a16="http://schemas.microsoft.com/office/drawing/2014/main" id="{C052EC08-0985-CA27-7F72-2EB5F1881607}"/>
              </a:ext>
            </a:extLst>
          </p:cNvPr>
          <p:cNvSpPr txBox="1"/>
          <p:nvPr/>
        </p:nvSpPr>
        <p:spPr>
          <a:xfrm>
            <a:off x="5685530" y="3209141"/>
            <a:ext cx="2312536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AI </a:t>
            </a: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건강상태 </a:t>
            </a:r>
            <a:r>
              <a:rPr lang="en-US" sz="2400" dirty="0" err="1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분석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17" name="TextBox 18">
            <a:extLst>
              <a:ext uri="{FF2B5EF4-FFF2-40B4-BE49-F238E27FC236}">
                <a16:creationId xmlns:a16="http://schemas.microsoft.com/office/drawing/2014/main" id="{5D45AA64-A695-C1A8-0AC5-C78DA1AA807C}"/>
              </a:ext>
            </a:extLst>
          </p:cNvPr>
          <p:cNvSpPr txBox="1"/>
          <p:nvPr/>
        </p:nvSpPr>
        <p:spPr>
          <a:xfrm>
            <a:off x="9722492" y="7589358"/>
            <a:ext cx="3211711" cy="643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분석 결과에 맞춘 </a:t>
            </a:r>
            <a:endParaRPr lang="en-US" altLang="ko-KR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  <a:p>
            <a:pPr algn="ctr">
              <a:lnSpc>
                <a:spcPts val="2560"/>
              </a:lnSpc>
            </a:pP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맞춤형 영양제 추천 제공</a:t>
            </a:r>
            <a:endParaRPr lang="en-US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66D8758-EAC2-390C-C0DB-C6C3B450F4EE}"/>
              </a:ext>
            </a:extLst>
          </p:cNvPr>
          <p:cNvGrpSpPr/>
          <p:nvPr/>
        </p:nvGrpSpPr>
        <p:grpSpPr>
          <a:xfrm>
            <a:off x="9999883" y="2997140"/>
            <a:ext cx="2555311" cy="783076"/>
            <a:chOff x="0" y="0"/>
            <a:chExt cx="673004" cy="206242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6EF0C0D-9FBF-D9B9-D12C-3F8D7E7A4AB1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904B06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106F889-0EDD-E447-A190-DB619A65CF42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0BAD240-126E-B29A-C28D-9A1846213ACD}"/>
              </a:ext>
            </a:extLst>
          </p:cNvPr>
          <p:cNvSpPr txBox="1"/>
          <p:nvPr/>
        </p:nvSpPr>
        <p:spPr>
          <a:xfrm>
            <a:off x="10294544" y="3209141"/>
            <a:ext cx="1965986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영양제 추천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grpSp>
        <p:nvGrpSpPr>
          <p:cNvPr id="27" name="Group 24">
            <a:extLst>
              <a:ext uri="{FF2B5EF4-FFF2-40B4-BE49-F238E27FC236}">
                <a16:creationId xmlns:a16="http://schemas.microsoft.com/office/drawing/2014/main" id="{86F063E8-A5A8-2B1B-4DFF-24504B32F8CF}"/>
              </a:ext>
            </a:extLst>
          </p:cNvPr>
          <p:cNvGrpSpPr/>
          <p:nvPr/>
        </p:nvGrpSpPr>
        <p:grpSpPr>
          <a:xfrm>
            <a:off x="14432745" y="2997140"/>
            <a:ext cx="2555311" cy="783076"/>
            <a:chOff x="0" y="0"/>
            <a:chExt cx="673004" cy="206242"/>
          </a:xfrm>
        </p:grpSpPr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D08030E-59E5-82D7-264A-1A6127552880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8B0B0B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32" name="TextBox 26">
              <a:extLst>
                <a:ext uri="{FF2B5EF4-FFF2-40B4-BE49-F238E27FC236}">
                  <a16:creationId xmlns:a16="http://schemas.microsoft.com/office/drawing/2014/main" id="{310B0FE9-3F07-FD0B-7E7A-1237AF725D2C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33" name="TextBox 27">
            <a:extLst>
              <a:ext uri="{FF2B5EF4-FFF2-40B4-BE49-F238E27FC236}">
                <a16:creationId xmlns:a16="http://schemas.microsoft.com/office/drawing/2014/main" id="{CC8D7E42-DE64-6643-4356-9376FA6865FE}"/>
              </a:ext>
            </a:extLst>
          </p:cNvPr>
          <p:cNvSpPr txBox="1"/>
          <p:nvPr/>
        </p:nvSpPr>
        <p:spPr>
          <a:xfrm>
            <a:off x="14232587" y="7607819"/>
            <a:ext cx="2896791" cy="643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</a:pPr>
            <a:r>
              <a:rPr lang="ko-KR" altLang="en-US" sz="2000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위치 기반으로 사용자의 증상에 적합한 병원 추천 제공</a:t>
            </a:r>
            <a:endParaRPr lang="en-US" sz="2000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34" name="TextBox 28">
            <a:extLst>
              <a:ext uri="{FF2B5EF4-FFF2-40B4-BE49-F238E27FC236}">
                <a16:creationId xmlns:a16="http://schemas.microsoft.com/office/drawing/2014/main" id="{5D7DA294-BE79-F676-5802-CFEDDE1EF680}"/>
              </a:ext>
            </a:extLst>
          </p:cNvPr>
          <p:cNvSpPr txBox="1"/>
          <p:nvPr/>
        </p:nvSpPr>
        <p:spPr>
          <a:xfrm>
            <a:off x="14892551" y="3205860"/>
            <a:ext cx="1635696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병원 추천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pic>
        <p:nvPicPr>
          <p:cNvPr id="36" name="그림 35" descr="블랙, 어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5B9D126-E950-8BF1-6836-9577BEF74F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903" y="4697768"/>
            <a:ext cx="1800000" cy="1800000"/>
          </a:xfrm>
          <a:prstGeom prst="rect">
            <a:avLst/>
          </a:prstGeom>
        </p:spPr>
      </p:pic>
      <p:pic>
        <p:nvPicPr>
          <p:cNvPr id="38" name="그림 37" descr="블랙, 어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9C1EC16-79DB-87CF-3858-4F21C0B681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5442" y="4517768"/>
            <a:ext cx="2160000" cy="2160000"/>
          </a:xfrm>
          <a:prstGeom prst="rect">
            <a:avLst/>
          </a:prstGeom>
        </p:spPr>
      </p:pic>
      <p:pic>
        <p:nvPicPr>
          <p:cNvPr id="44" name="그림 43" descr="블랙, 어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BF97EC3-00A9-F3DF-AC90-664B4A8E4F5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840" y="4697768"/>
            <a:ext cx="1800000" cy="1800000"/>
          </a:xfrm>
          <a:prstGeom prst="rect">
            <a:avLst/>
          </a:prstGeom>
        </p:spPr>
      </p:pic>
      <p:sp>
        <p:nvSpPr>
          <p:cNvPr id="45" name="TextBox 10">
            <a:extLst>
              <a:ext uri="{FF2B5EF4-FFF2-40B4-BE49-F238E27FC236}">
                <a16:creationId xmlns:a16="http://schemas.microsoft.com/office/drawing/2014/main" id="{17A58E3A-F70C-82B5-B8E0-3AF11EBD5C85}"/>
              </a:ext>
            </a:extLst>
          </p:cNvPr>
          <p:cNvSpPr txBox="1"/>
          <p:nvPr/>
        </p:nvSpPr>
        <p:spPr>
          <a:xfrm>
            <a:off x="5077015" y="1076725"/>
            <a:ext cx="2971800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주요 기능 소개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pic>
        <p:nvPicPr>
          <p:cNvPr id="40" name="그림 39" descr="블랙, 어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87DD2DD-7D97-D7B7-6147-58ACDD22751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537" y="4697768"/>
            <a:ext cx="1800000" cy="1800000"/>
          </a:xfrm>
          <a:prstGeom prst="rect">
            <a:avLst/>
          </a:prstGeom>
        </p:spPr>
      </p:pic>
      <p:sp>
        <p:nvSpPr>
          <p:cNvPr id="47" name="AutoShape 7">
            <a:extLst>
              <a:ext uri="{FF2B5EF4-FFF2-40B4-BE49-F238E27FC236}">
                <a16:creationId xmlns:a16="http://schemas.microsoft.com/office/drawing/2014/main" id="{D1BDC2FE-9C3B-2D0C-B42F-A0611EC88763}"/>
              </a:ext>
            </a:extLst>
          </p:cNvPr>
          <p:cNvSpPr/>
          <p:nvPr/>
        </p:nvSpPr>
        <p:spPr>
          <a:xfrm>
            <a:off x="1006200" y="7118683"/>
            <a:ext cx="288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8" name="AutoShape 7">
            <a:extLst>
              <a:ext uri="{FF2B5EF4-FFF2-40B4-BE49-F238E27FC236}">
                <a16:creationId xmlns:a16="http://schemas.microsoft.com/office/drawing/2014/main" id="{82F81B5C-0790-CEF6-8697-A847CB5E64F2}"/>
              </a:ext>
            </a:extLst>
          </p:cNvPr>
          <p:cNvSpPr/>
          <p:nvPr/>
        </p:nvSpPr>
        <p:spPr>
          <a:xfrm>
            <a:off x="5367155" y="7118683"/>
            <a:ext cx="288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9" name="AutoShape 7">
            <a:extLst>
              <a:ext uri="{FF2B5EF4-FFF2-40B4-BE49-F238E27FC236}">
                <a16:creationId xmlns:a16="http://schemas.microsoft.com/office/drawing/2014/main" id="{B7615205-721C-1494-DDEB-23CF6ED03FBF}"/>
              </a:ext>
            </a:extLst>
          </p:cNvPr>
          <p:cNvSpPr/>
          <p:nvPr/>
        </p:nvSpPr>
        <p:spPr>
          <a:xfrm>
            <a:off x="9837537" y="7118683"/>
            <a:ext cx="288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50" name="AutoShape 7">
            <a:extLst>
              <a:ext uri="{FF2B5EF4-FFF2-40B4-BE49-F238E27FC236}">
                <a16:creationId xmlns:a16="http://schemas.microsoft.com/office/drawing/2014/main" id="{B0D4E8A8-FC71-37B9-CB1B-5EAE65ED47AB}"/>
              </a:ext>
            </a:extLst>
          </p:cNvPr>
          <p:cNvSpPr/>
          <p:nvPr/>
        </p:nvSpPr>
        <p:spPr>
          <a:xfrm>
            <a:off x="14307919" y="7118683"/>
            <a:ext cx="288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5687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F4ACE1-5AFC-F798-C340-D1BAF570C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0B1817A2-4A9C-02ED-B1E0-B03591ABF4E7}"/>
              </a:ext>
            </a:extLst>
          </p:cNvPr>
          <p:cNvSpPr txBox="1"/>
          <p:nvPr/>
        </p:nvSpPr>
        <p:spPr>
          <a:xfrm>
            <a:off x="888911" y="661227"/>
            <a:ext cx="8245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2. </a:t>
            </a:r>
            <a:r>
              <a:rPr lang="ko-KR" altLang="en-US" sz="4800" dirty="0">
                <a:solidFill>
                  <a:srgbClr val="104023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서비스 소개</a:t>
            </a: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8743B3AE-9745-D30A-08E6-2F8C68EEF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4" name="Group 7">
            <a:extLst>
              <a:ext uri="{FF2B5EF4-FFF2-40B4-BE49-F238E27FC236}">
                <a16:creationId xmlns:a16="http://schemas.microsoft.com/office/drawing/2014/main" id="{F3FAF9E0-1DF4-7232-6934-E6749D836A01}"/>
              </a:ext>
            </a:extLst>
          </p:cNvPr>
          <p:cNvGrpSpPr/>
          <p:nvPr/>
        </p:nvGrpSpPr>
        <p:grpSpPr>
          <a:xfrm>
            <a:off x="2673187" y="3310628"/>
            <a:ext cx="2555311" cy="783076"/>
            <a:chOff x="0" y="0"/>
            <a:chExt cx="673004" cy="206242"/>
          </a:xfrm>
        </p:grpSpPr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3428A49E-ACB5-09B1-D846-377524FFD970}"/>
                </a:ext>
              </a:extLst>
            </p:cNvPr>
            <p:cNvSpPr/>
            <p:nvPr/>
          </p:nvSpPr>
          <p:spPr>
            <a:xfrm>
              <a:off x="0" y="0"/>
              <a:ext cx="673004" cy="206242"/>
            </a:xfrm>
            <a:custGeom>
              <a:avLst/>
              <a:gdLst/>
              <a:ahLst/>
              <a:cxnLst/>
              <a:rect l="l" t="t" r="r" b="b"/>
              <a:pathLst>
                <a:path w="673004" h="206242">
                  <a:moveTo>
                    <a:pt x="36357" y="0"/>
                  </a:moveTo>
                  <a:lnTo>
                    <a:pt x="636647" y="0"/>
                  </a:lnTo>
                  <a:cubicBezTo>
                    <a:pt x="646289" y="0"/>
                    <a:pt x="655537" y="3830"/>
                    <a:pt x="662355" y="10649"/>
                  </a:cubicBezTo>
                  <a:cubicBezTo>
                    <a:pt x="669173" y="17467"/>
                    <a:pt x="673004" y="26714"/>
                    <a:pt x="673004" y="36357"/>
                  </a:cubicBezTo>
                  <a:lnTo>
                    <a:pt x="673004" y="169885"/>
                  </a:lnTo>
                  <a:cubicBezTo>
                    <a:pt x="673004" y="179528"/>
                    <a:pt x="669173" y="188775"/>
                    <a:pt x="662355" y="195594"/>
                  </a:cubicBezTo>
                  <a:cubicBezTo>
                    <a:pt x="655537" y="202412"/>
                    <a:pt x="646289" y="206242"/>
                    <a:pt x="636647" y="206242"/>
                  </a:cubicBezTo>
                  <a:lnTo>
                    <a:pt x="36357" y="206242"/>
                  </a:lnTo>
                  <a:cubicBezTo>
                    <a:pt x="26714" y="206242"/>
                    <a:pt x="17467" y="202412"/>
                    <a:pt x="10649" y="195594"/>
                  </a:cubicBezTo>
                  <a:cubicBezTo>
                    <a:pt x="3830" y="188775"/>
                    <a:pt x="0" y="179528"/>
                    <a:pt x="0" y="169885"/>
                  </a:cubicBezTo>
                  <a:lnTo>
                    <a:pt x="0" y="36357"/>
                  </a:lnTo>
                  <a:cubicBezTo>
                    <a:pt x="0" y="26714"/>
                    <a:pt x="3830" y="17467"/>
                    <a:pt x="10649" y="10649"/>
                  </a:cubicBezTo>
                  <a:cubicBezTo>
                    <a:pt x="17467" y="3830"/>
                    <a:pt x="26714" y="0"/>
                    <a:pt x="36357" y="0"/>
                  </a:cubicBezTo>
                  <a:close/>
                </a:path>
              </a:pathLst>
            </a:custGeom>
            <a:solidFill>
              <a:srgbClr val="293F3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6" name="TextBox 9">
              <a:extLst>
                <a:ext uri="{FF2B5EF4-FFF2-40B4-BE49-F238E27FC236}">
                  <a16:creationId xmlns:a16="http://schemas.microsoft.com/office/drawing/2014/main" id="{78B82B15-4DCF-8794-CA7A-98BB558728C5}"/>
                </a:ext>
              </a:extLst>
            </p:cNvPr>
            <p:cNvSpPr txBox="1"/>
            <p:nvPr/>
          </p:nvSpPr>
          <p:spPr>
            <a:xfrm>
              <a:off x="0" y="-47625"/>
              <a:ext cx="673004" cy="253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TextBox 10">
            <a:extLst>
              <a:ext uri="{FF2B5EF4-FFF2-40B4-BE49-F238E27FC236}">
                <a16:creationId xmlns:a16="http://schemas.microsoft.com/office/drawing/2014/main" id="{44A99D69-C217-D795-0DFB-F4B4ABDA945D}"/>
              </a:ext>
            </a:extLst>
          </p:cNvPr>
          <p:cNvSpPr txBox="1"/>
          <p:nvPr/>
        </p:nvSpPr>
        <p:spPr>
          <a:xfrm>
            <a:off x="3132994" y="3519347"/>
            <a:ext cx="1635696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ko-KR" altLang="en-US" sz="2400" dirty="0" err="1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문진표</a:t>
            </a:r>
            <a:r>
              <a:rPr lang="ko-KR" altLang="en-US" sz="2400" dirty="0">
                <a:solidFill>
                  <a:srgbClr val="FBFFF7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 작성</a:t>
            </a:r>
            <a:endParaRPr lang="en-US" sz="2400" dirty="0">
              <a:solidFill>
                <a:srgbClr val="FBFFF7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45" name="TextBox 10">
            <a:extLst>
              <a:ext uri="{FF2B5EF4-FFF2-40B4-BE49-F238E27FC236}">
                <a16:creationId xmlns:a16="http://schemas.microsoft.com/office/drawing/2014/main" id="{96AE9047-785C-4F85-F0C9-512CF0E1F616}"/>
              </a:ext>
            </a:extLst>
          </p:cNvPr>
          <p:cNvSpPr txBox="1"/>
          <p:nvPr/>
        </p:nvSpPr>
        <p:spPr>
          <a:xfrm>
            <a:off x="5077014" y="1076725"/>
            <a:ext cx="6352985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주요 기능 소개 </a:t>
            </a:r>
            <a:r>
              <a:rPr lang="en-US" altLang="ko-KR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– </a:t>
            </a:r>
            <a:r>
              <a:rPr lang="ko-KR" altLang="en-US" sz="3200" dirty="0" err="1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문진표</a:t>
            </a: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 작성 예시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1685C4CA-14D0-4484-ADF5-F29E14F043D8}"/>
              </a:ext>
            </a:extLst>
          </p:cNvPr>
          <p:cNvSpPr txBox="1"/>
          <p:nvPr/>
        </p:nvSpPr>
        <p:spPr>
          <a:xfrm>
            <a:off x="11889758" y="3653429"/>
            <a:ext cx="2979058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0"/>
              </a:lnSpc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성별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생년월일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키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몸무게 입력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EA687FA4-03BB-CE21-C36C-010EEEB1F2F8}"/>
              </a:ext>
            </a:extLst>
          </p:cNvPr>
          <p:cNvSpPr txBox="1"/>
          <p:nvPr/>
        </p:nvSpPr>
        <p:spPr>
          <a:xfrm>
            <a:off x="6781800" y="3627353"/>
            <a:ext cx="2880000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1. </a:t>
            </a: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기본 정보 입력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A30CE528-048C-426C-AC35-1DE3F86667CF}"/>
              </a:ext>
            </a:extLst>
          </p:cNvPr>
          <p:cNvSpPr/>
          <p:nvPr/>
        </p:nvSpPr>
        <p:spPr>
          <a:xfrm>
            <a:off x="6756400" y="4188379"/>
            <a:ext cx="900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1D91519F-1E40-C9FF-6FAD-596AFC3020D8}"/>
              </a:ext>
            </a:extLst>
          </p:cNvPr>
          <p:cNvSpPr txBox="1"/>
          <p:nvPr/>
        </p:nvSpPr>
        <p:spPr>
          <a:xfrm>
            <a:off x="6786266" y="5095107"/>
            <a:ext cx="2880000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2. </a:t>
            </a: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주요 증상 입력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16" name="AutoShape 7">
            <a:extLst>
              <a:ext uri="{FF2B5EF4-FFF2-40B4-BE49-F238E27FC236}">
                <a16:creationId xmlns:a16="http://schemas.microsoft.com/office/drawing/2014/main" id="{6D972986-A78D-EC28-EC4F-B1549F1957B3}"/>
              </a:ext>
            </a:extLst>
          </p:cNvPr>
          <p:cNvSpPr/>
          <p:nvPr/>
        </p:nvSpPr>
        <p:spPr>
          <a:xfrm>
            <a:off x="6786266" y="5656539"/>
            <a:ext cx="900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4" name="TextBox 11">
            <a:extLst>
              <a:ext uri="{FF2B5EF4-FFF2-40B4-BE49-F238E27FC236}">
                <a16:creationId xmlns:a16="http://schemas.microsoft.com/office/drawing/2014/main" id="{5F6DFB13-531E-74AC-2D95-856A526D1119}"/>
              </a:ext>
            </a:extLst>
          </p:cNvPr>
          <p:cNvSpPr txBox="1"/>
          <p:nvPr/>
        </p:nvSpPr>
        <p:spPr>
          <a:xfrm>
            <a:off x="11889758" y="5121589"/>
            <a:ext cx="2979058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0"/>
              </a:lnSpc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현재 주요 증상 및 발생시기 입력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AB79AB46-6E46-2F4A-BD6C-82FE3DA348CA}"/>
              </a:ext>
            </a:extLst>
          </p:cNvPr>
          <p:cNvSpPr txBox="1"/>
          <p:nvPr/>
        </p:nvSpPr>
        <p:spPr>
          <a:xfrm>
            <a:off x="6781800" y="6563268"/>
            <a:ext cx="2880000" cy="3246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3. </a:t>
            </a:r>
            <a:r>
              <a:rPr lang="ko-KR" altLang="en-US" sz="28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생활 습관 입력</a:t>
            </a:r>
            <a:endParaRPr lang="en-US" sz="28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  <p:sp>
        <p:nvSpPr>
          <p:cNvPr id="26" name="AutoShape 7">
            <a:extLst>
              <a:ext uri="{FF2B5EF4-FFF2-40B4-BE49-F238E27FC236}">
                <a16:creationId xmlns:a16="http://schemas.microsoft.com/office/drawing/2014/main" id="{40078242-CFFA-4B3C-5364-C51C58698BA9}"/>
              </a:ext>
            </a:extLst>
          </p:cNvPr>
          <p:cNvSpPr/>
          <p:nvPr/>
        </p:nvSpPr>
        <p:spPr>
          <a:xfrm>
            <a:off x="6781800" y="7124700"/>
            <a:ext cx="9000000" cy="0"/>
          </a:xfrm>
          <a:prstGeom prst="line">
            <a:avLst/>
          </a:prstGeom>
          <a:ln w="9525" cap="flat">
            <a:solidFill>
              <a:srgbClr val="2D392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8" name="TextBox 11">
            <a:extLst>
              <a:ext uri="{FF2B5EF4-FFF2-40B4-BE49-F238E27FC236}">
                <a16:creationId xmlns:a16="http://schemas.microsoft.com/office/drawing/2014/main" id="{A629A8B4-9F07-5345-386A-BF20D63B8867}"/>
              </a:ext>
            </a:extLst>
          </p:cNvPr>
          <p:cNvSpPr txBox="1"/>
          <p:nvPr/>
        </p:nvSpPr>
        <p:spPr>
          <a:xfrm>
            <a:off x="11911530" y="6589750"/>
            <a:ext cx="2979058" cy="304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60"/>
              </a:lnSpc>
            </a:pP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흡연 여부</a:t>
            </a:r>
            <a:r>
              <a:rPr lang="en-US" altLang="ko-KR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윤고딕"/>
              </a:rPr>
              <a:t>음주 빈도 입력</a:t>
            </a:r>
            <a:endParaRPr lang="en-US" altLang="ko-KR" dirty="0">
              <a:solidFill>
                <a:srgbClr val="333333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윤고딕"/>
            </a:endParaRPr>
          </a:p>
        </p:txBody>
      </p:sp>
      <p:pic>
        <p:nvPicPr>
          <p:cNvPr id="30" name="그림 29" descr="블랙, 어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FC47B2D-FAD1-8334-7714-F8FA953E63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994" y="4789750"/>
            <a:ext cx="1800000" cy="1800000"/>
          </a:xfrm>
          <a:prstGeom prst="rect">
            <a:avLst/>
          </a:prstGeom>
        </p:spPr>
      </p:pic>
      <p:sp>
        <p:nvSpPr>
          <p:cNvPr id="35" name="TextBox 10">
            <a:extLst>
              <a:ext uri="{FF2B5EF4-FFF2-40B4-BE49-F238E27FC236}">
                <a16:creationId xmlns:a16="http://schemas.microsoft.com/office/drawing/2014/main" id="{C45E064D-7CA2-E0DD-EBA9-E783E4A2AFF6}"/>
              </a:ext>
            </a:extLst>
          </p:cNvPr>
          <p:cNvSpPr txBox="1"/>
          <p:nvPr/>
        </p:nvSpPr>
        <p:spPr>
          <a:xfrm>
            <a:off x="3314700" y="8593536"/>
            <a:ext cx="11658600" cy="3366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altLang="ko-KR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➔ </a:t>
            </a: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입력 데이터를 기반으로 </a:t>
            </a:r>
            <a:r>
              <a:rPr lang="en-US" altLang="ko-KR" sz="3200" dirty="0">
                <a:solidFill>
                  <a:srgbClr val="293F30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ChatGPT API</a:t>
            </a: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를 활용하여 </a:t>
            </a:r>
            <a:r>
              <a:rPr lang="en-US" altLang="ko-KR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AI </a:t>
            </a:r>
            <a:r>
              <a:rPr lang="ko-KR" altLang="en-US" sz="3200" dirty="0">
                <a:solidFill>
                  <a:srgbClr val="333333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윤고딕 Bold"/>
              </a:rPr>
              <a:t>건강상태 분석</a:t>
            </a:r>
            <a:endParaRPr lang="en-US" sz="3200" dirty="0">
              <a:solidFill>
                <a:srgbClr val="333333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윤고딕 Bold"/>
            </a:endParaRPr>
          </a:p>
        </p:txBody>
      </p:sp>
    </p:spTree>
    <p:extLst>
      <p:ext uri="{BB962C8B-B14F-4D97-AF65-F5344CB8AC3E}">
        <p14:creationId xmlns:p14="http://schemas.microsoft.com/office/powerpoint/2010/main" val="2376656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1042</TotalTime>
  <Words>930</Words>
  <Application>Microsoft Office PowerPoint</Application>
  <PresentationFormat>사용자 지정</PresentationFormat>
  <Paragraphs>224</Paragraphs>
  <Slides>17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Telegraf</vt:lpstr>
      <vt:lpstr>Pretendard SemiBold</vt:lpstr>
      <vt:lpstr>Pretendard Black</vt:lpstr>
      <vt:lpstr>Pretendard ExtraBold</vt:lpstr>
      <vt:lpstr>맑은 고딕</vt:lpstr>
      <vt:lpstr>Arial</vt:lpstr>
      <vt:lpstr>Calibri</vt:lpstr>
      <vt:lpstr>Pretendard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페일 민트 그레이 깔끔한 포트폴리오 프레젠테이션</dc:title>
  <dc:creator>imrdev</dc:creator>
  <cp:lastModifiedBy>김가윤</cp:lastModifiedBy>
  <cp:revision>19</cp:revision>
  <cp:lastPrinted>2025-04-28T13:38:10Z</cp:lastPrinted>
  <dcterms:created xsi:type="dcterms:W3CDTF">2006-08-16T00:00:00Z</dcterms:created>
  <dcterms:modified xsi:type="dcterms:W3CDTF">2025-04-29T03:55:25Z</dcterms:modified>
  <dc:identifier>DAGlvhXZx7U</dc:identifier>
</cp:coreProperties>
</file>

<file path=docProps/thumbnail.jpeg>
</file>